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65"/>
  </p:notesMasterIdLst>
  <p:handoutMasterIdLst>
    <p:handoutMasterId r:id="rId66"/>
  </p:handoutMasterIdLst>
  <p:sldIdLst>
    <p:sldId id="266" r:id="rId3"/>
    <p:sldId id="322" r:id="rId4"/>
    <p:sldId id="258" r:id="rId5"/>
    <p:sldId id="323" r:id="rId6"/>
    <p:sldId id="324" r:id="rId7"/>
    <p:sldId id="303" r:id="rId8"/>
    <p:sldId id="325" r:id="rId9"/>
    <p:sldId id="326" r:id="rId10"/>
    <p:sldId id="261" r:id="rId11"/>
    <p:sldId id="309" r:id="rId12"/>
    <p:sldId id="307" r:id="rId13"/>
    <p:sldId id="306" r:id="rId14"/>
    <p:sldId id="259" r:id="rId15"/>
    <p:sldId id="310" r:id="rId16"/>
    <p:sldId id="312" r:id="rId17"/>
    <p:sldId id="328" r:id="rId18"/>
    <p:sldId id="329" r:id="rId19"/>
    <p:sldId id="313" r:id="rId20"/>
    <p:sldId id="314" r:id="rId21"/>
    <p:sldId id="319" r:id="rId22"/>
    <p:sldId id="315" r:id="rId23"/>
    <p:sldId id="316" r:id="rId24"/>
    <p:sldId id="317" r:id="rId25"/>
    <p:sldId id="318" r:id="rId26"/>
    <p:sldId id="267" r:id="rId27"/>
    <p:sldId id="268" r:id="rId28"/>
    <p:sldId id="269" r:id="rId29"/>
    <p:sldId id="280" r:id="rId30"/>
    <p:sldId id="333" r:id="rId31"/>
    <p:sldId id="275" r:id="rId32"/>
    <p:sldId id="276" r:id="rId33"/>
    <p:sldId id="285" r:id="rId34"/>
    <p:sldId id="277" r:id="rId35"/>
    <p:sldId id="286" r:id="rId36"/>
    <p:sldId id="327" r:id="rId37"/>
    <p:sldId id="287" r:id="rId38"/>
    <p:sldId id="273" r:id="rId39"/>
    <p:sldId id="283" r:id="rId40"/>
    <p:sldId id="284" r:id="rId41"/>
    <p:sldId id="278" r:id="rId42"/>
    <p:sldId id="288" r:id="rId43"/>
    <p:sldId id="289" r:id="rId44"/>
    <p:sldId id="290" r:id="rId45"/>
    <p:sldId id="291" r:id="rId46"/>
    <p:sldId id="279" r:id="rId47"/>
    <p:sldId id="292" r:id="rId48"/>
    <p:sldId id="334" r:id="rId49"/>
    <p:sldId id="335" r:id="rId50"/>
    <p:sldId id="336" r:id="rId51"/>
    <p:sldId id="337" r:id="rId52"/>
    <p:sldId id="338" r:id="rId53"/>
    <p:sldId id="339" r:id="rId54"/>
    <p:sldId id="341" r:id="rId55"/>
    <p:sldId id="340" r:id="rId56"/>
    <p:sldId id="294" r:id="rId57"/>
    <p:sldId id="331" r:id="rId58"/>
    <p:sldId id="297" r:id="rId59"/>
    <p:sldId id="342" r:id="rId60"/>
    <p:sldId id="295" r:id="rId61"/>
    <p:sldId id="298" r:id="rId62"/>
    <p:sldId id="332" r:id="rId63"/>
    <p:sldId id="299"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273454"/>
    <a:srgbClr val="B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21" autoAdjust="0"/>
    <p:restoredTop sz="86255" autoAdjust="0"/>
  </p:normalViewPr>
  <p:slideViewPr>
    <p:cSldViewPr snapToGrid="0" snapToObjects="1">
      <p:cViewPr>
        <p:scale>
          <a:sx n="100" d="100"/>
          <a:sy n="100" d="100"/>
        </p:scale>
        <p:origin x="-1904" y="-35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6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seful%20Engine\Documents\Clint\Groucho%20HDAC%20Paper\W1118vMS1096%20ChIP%20Data%20All%20Revised.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Useful%20Engine\Documents\Clint\DATA\January%202009\1_14_09.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Useful%20Engine\Documents\Clint\DATA\November%202008\11_24_08.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Useful%20Engine\Documents\Clint\DATA\November%202008\11_24_08.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Useful%20Engine\Documents\Clint\DATA\November%202008\11_24_08.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0">
                <a:latin typeface="+mj-lt"/>
              </a:defRPr>
            </a:pPr>
            <a:r>
              <a:rPr lang="en-US" sz="900" b="0">
                <a:latin typeface="+mj-lt"/>
              </a:rPr>
              <a:t>histone H3</a:t>
            </a:r>
          </a:p>
        </c:rich>
      </c:tx>
      <c:layout>
        <c:manualLayout>
          <c:xMode val="edge"/>
          <c:yMode val="edge"/>
          <c:x val="0.305555555555556"/>
          <c:y val="0.0"/>
        </c:manualLayout>
      </c:layout>
      <c:overlay val="0"/>
    </c:title>
    <c:autoTitleDeleted val="0"/>
    <c:plotArea>
      <c:layout>
        <c:manualLayout>
          <c:layoutTarget val="inner"/>
          <c:xMode val="edge"/>
          <c:yMode val="edge"/>
          <c:x val="0.167307159521727"/>
          <c:y val="0.0925925925925932"/>
          <c:w val="0.526674321959754"/>
          <c:h val="0.64605873918538"/>
        </c:manualLayout>
      </c:layout>
      <c:barChart>
        <c:barDir val="col"/>
        <c:grouping val="clustered"/>
        <c:varyColors val="0"/>
        <c:ser>
          <c:idx val="0"/>
          <c:order val="0"/>
          <c:tx>
            <c:v>Endogenous Gro</c:v>
          </c:tx>
          <c:spPr>
            <a:solidFill>
              <a:srgbClr val="FFC000"/>
            </a:solidFill>
          </c:spPr>
          <c:invertIfNegative val="0"/>
          <c:errBars>
            <c:errBarType val="plus"/>
            <c:errValType val="cust"/>
            <c:noEndCap val="0"/>
            <c:plus>
              <c:numRef>
                <c:f>data!$H$44:$H$48</c:f>
                <c:numCache>
                  <c:formatCode>General</c:formatCode>
                  <c:ptCount val="5"/>
                  <c:pt idx="0">
                    <c:v>4.566936148901465</c:v>
                  </c:pt>
                  <c:pt idx="1">
                    <c:v>5.385417545160377</c:v>
                  </c:pt>
                  <c:pt idx="2">
                    <c:v>2.868075657123648</c:v>
                  </c:pt>
                  <c:pt idx="3">
                    <c:v>6.397682699623909</c:v>
                  </c:pt>
                  <c:pt idx="4">
                    <c:v>3.869660637208157</c:v>
                  </c:pt>
                </c:numCache>
              </c:numRef>
            </c:plus>
            <c:minus>
              <c:numLit>
                <c:formatCode>General</c:formatCode>
                <c:ptCount val="1"/>
                <c:pt idx="0">
                  <c:v>1.0</c:v>
                </c:pt>
              </c:numLit>
            </c:minus>
          </c:errBars>
          <c:cat>
            <c:numRef>
              <c:f>data!$B$44:$B$48</c:f>
              <c:numCache>
                <c:formatCode>General</c:formatCode>
                <c:ptCount val="5"/>
                <c:pt idx="0">
                  <c:v>-1031.0</c:v>
                </c:pt>
                <c:pt idx="1">
                  <c:v>-436.0</c:v>
                </c:pt>
                <c:pt idx="2">
                  <c:v>0.0</c:v>
                </c:pt>
                <c:pt idx="3">
                  <c:v>266.0</c:v>
                </c:pt>
                <c:pt idx="4">
                  <c:v>1009.0</c:v>
                </c:pt>
              </c:numCache>
            </c:numRef>
          </c:cat>
          <c:val>
            <c:numRef>
              <c:f>data!$D$44:$D$48</c:f>
              <c:numCache>
                <c:formatCode>General</c:formatCode>
                <c:ptCount val="5"/>
                <c:pt idx="0">
                  <c:v>26.63333333333332</c:v>
                </c:pt>
                <c:pt idx="1">
                  <c:v>9.772600000000002</c:v>
                </c:pt>
                <c:pt idx="2">
                  <c:v>8.901333333333331</c:v>
                </c:pt>
                <c:pt idx="3">
                  <c:v>12.96433333333333</c:v>
                </c:pt>
                <c:pt idx="4">
                  <c:v>8.761000000000001</c:v>
                </c:pt>
              </c:numCache>
            </c:numRef>
          </c:val>
        </c:ser>
        <c:ser>
          <c:idx val="1"/>
          <c:order val="1"/>
          <c:tx>
            <c:v>Increased Gro</c:v>
          </c:tx>
          <c:spPr>
            <a:solidFill>
              <a:srgbClr val="00B050"/>
            </a:solidFill>
          </c:spPr>
          <c:invertIfNegative val="0"/>
          <c:errBars>
            <c:errBarType val="plus"/>
            <c:errValType val="cust"/>
            <c:noEndCap val="0"/>
            <c:plus>
              <c:numRef>
                <c:f>data!$I$44:$I$48</c:f>
                <c:numCache>
                  <c:formatCode>General</c:formatCode>
                  <c:ptCount val="5"/>
                  <c:pt idx="0">
                    <c:v>10.3288328154741</c:v>
                  </c:pt>
                  <c:pt idx="1">
                    <c:v>4.728320166201316</c:v>
                  </c:pt>
                  <c:pt idx="2">
                    <c:v>4.757588300916888</c:v>
                  </c:pt>
                  <c:pt idx="3">
                    <c:v>9.844397894906475</c:v>
                  </c:pt>
                  <c:pt idx="4">
                    <c:v>2.718351112101523</c:v>
                  </c:pt>
                </c:numCache>
              </c:numRef>
            </c:plus>
            <c:minus>
              <c:numLit>
                <c:formatCode>General</c:formatCode>
                <c:ptCount val="1"/>
                <c:pt idx="0">
                  <c:v>1.0</c:v>
                </c:pt>
              </c:numLit>
            </c:minus>
          </c:errBars>
          <c:val>
            <c:numRef>
              <c:f>data!$E$44:$E$48</c:f>
              <c:numCache>
                <c:formatCode>General</c:formatCode>
                <c:ptCount val="5"/>
                <c:pt idx="0">
                  <c:v>28.74</c:v>
                </c:pt>
                <c:pt idx="1">
                  <c:v>19.27999999999999</c:v>
                </c:pt>
                <c:pt idx="2">
                  <c:v>27.85333333333318</c:v>
                </c:pt>
                <c:pt idx="3">
                  <c:v>31.53666666666667</c:v>
                </c:pt>
                <c:pt idx="4">
                  <c:v>16.92666666666667</c:v>
                </c:pt>
              </c:numCache>
            </c:numRef>
          </c:val>
        </c:ser>
        <c:dLbls>
          <c:showLegendKey val="0"/>
          <c:showVal val="0"/>
          <c:showCatName val="0"/>
          <c:showSerName val="0"/>
          <c:showPercent val="0"/>
          <c:showBubbleSize val="0"/>
        </c:dLbls>
        <c:gapWidth val="150"/>
        <c:axId val="511836008"/>
        <c:axId val="512602744"/>
      </c:barChart>
      <c:catAx>
        <c:axId val="511836008"/>
        <c:scaling>
          <c:orientation val="minMax"/>
        </c:scaling>
        <c:delete val="0"/>
        <c:axPos val="b"/>
        <c:title>
          <c:tx>
            <c:rich>
              <a:bodyPr/>
              <a:lstStyle/>
              <a:p>
                <a:pPr>
                  <a:defRPr sz="900" b="0">
                    <a:latin typeface="+mj-lt"/>
                  </a:defRPr>
                </a:pPr>
                <a:r>
                  <a:rPr lang="en-US" sz="900" b="0" dirty="0">
                    <a:latin typeface="+mj-lt"/>
                  </a:rPr>
                  <a:t>position relative to Brinker binding site</a:t>
                </a:r>
              </a:p>
            </c:rich>
          </c:tx>
          <c:layout>
            <c:manualLayout>
              <c:xMode val="edge"/>
              <c:yMode val="edge"/>
              <c:x val="0.0561960484106153"/>
              <c:y val="0.876543209876543"/>
            </c:manualLayout>
          </c:layout>
          <c:overlay val="0"/>
        </c:title>
        <c:numFmt formatCode="General" sourceLinked="1"/>
        <c:majorTickMark val="out"/>
        <c:minorTickMark val="none"/>
        <c:tickLblPos val="nextTo"/>
        <c:txPr>
          <a:bodyPr/>
          <a:lstStyle/>
          <a:p>
            <a:pPr>
              <a:defRPr sz="800">
                <a:latin typeface="+mj-lt"/>
              </a:defRPr>
            </a:pPr>
            <a:endParaRPr lang="en-US"/>
          </a:p>
        </c:txPr>
        <c:crossAx val="512602744"/>
        <c:crosses val="autoZero"/>
        <c:auto val="1"/>
        <c:lblAlgn val="ctr"/>
        <c:lblOffset val="100"/>
        <c:noMultiLvlLbl val="0"/>
      </c:catAx>
      <c:valAx>
        <c:axId val="512602744"/>
        <c:scaling>
          <c:orientation val="minMax"/>
        </c:scaling>
        <c:delete val="0"/>
        <c:axPos val="l"/>
        <c:majorGridlines/>
        <c:title>
          <c:tx>
            <c:rich>
              <a:bodyPr rot="-5400000" vert="horz"/>
              <a:lstStyle/>
              <a:p>
                <a:pPr>
                  <a:defRPr sz="900" b="0">
                    <a:latin typeface="+mj-lt"/>
                  </a:defRPr>
                </a:pPr>
                <a:r>
                  <a:rPr lang="en-US" sz="900" b="0">
                    <a:latin typeface="+mj-lt"/>
                  </a:rPr>
                  <a:t>% input</a:t>
                </a:r>
              </a:p>
            </c:rich>
          </c:tx>
          <c:layout>
            <c:manualLayout>
              <c:xMode val="edge"/>
              <c:yMode val="edge"/>
              <c:x val="0.0"/>
              <c:y val="0.285493827160494"/>
            </c:manualLayout>
          </c:layout>
          <c:overlay val="0"/>
        </c:title>
        <c:numFmt formatCode="General" sourceLinked="1"/>
        <c:majorTickMark val="out"/>
        <c:minorTickMark val="none"/>
        <c:tickLblPos val="nextTo"/>
        <c:txPr>
          <a:bodyPr/>
          <a:lstStyle/>
          <a:p>
            <a:pPr>
              <a:defRPr sz="800">
                <a:latin typeface="+mj-lt"/>
              </a:defRPr>
            </a:pPr>
            <a:endParaRPr lang="en-US"/>
          </a:p>
        </c:txPr>
        <c:crossAx val="511836008"/>
        <c:crosses val="autoZero"/>
        <c:crossBetween val="between"/>
      </c:valAx>
    </c:plotArea>
    <c:legend>
      <c:legendPos val="r"/>
      <c:layout>
        <c:manualLayout>
          <c:xMode val="edge"/>
          <c:yMode val="edge"/>
          <c:x val="0.684722222222222"/>
          <c:y val="0.239043209876543"/>
          <c:w val="0.315277777777779"/>
          <c:h val="0.367592592592593"/>
        </c:manualLayout>
      </c:layout>
      <c:overlay val="0"/>
      <c:txPr>
        <a:bodyPr/>
        <a:lstStyle/>
        <a:p>
          <a:pPr>
            <a:defRPr sz="900">
              <a:latin typeface="+mj-lt"/>
            </a:defRPr>
          </a:pPr>
          <a:endParaRPr lang="en-US"/>
        </a:p>
      </c:tx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0">
                <a:latin typeface="+mj-lt"/>
              </a:defRPr>
            </a:pPr>
            <a:r>
              <a:rPr lang="en-US" sz="900" b="0" dirty="0" smtClean="0">
                <a:latin typeface="+mj-lt"/>
              </a:rPr>
              <a:t>Groucho</a:t>
            </a:r>
            <a:endParaRPr lang="en-US" sz="900" b="0" dirty="0">
              <a:latin typeface="+mj-lt"/>
            </a:endParaRPr>
          </a:p>
        </c:rich>
      </c:tx>
      <c:layout>
        <c:manualLayout>
          <c:xMode val="edge"/>
          <c:yMode val="edge"/>
          <c:x val="0.416574074074075"/>
          <c:y val="0.0"/>
        </c:manualLayout>
      </c:layout>
      <c:overlay val="0"/>
    </c:title>
    <c:autoTitleDeleted val="0"/>
    <c:plotArea>
      <c:layout>
        <c:manualLayout>
          <c:layoutTarget val="inner"/>
          <c:xMode val="edge"/>
          <c:yMode val="edge"/>
          <c:x val="0.16773913677457"/>
          <c:y val="0.0924771556333235"/>
          <c:w val="0.636836905803441"/>
          <c:h val="0.649267279090114"/>
        </c:manualLayout>
      </c:layout>
      <c:barChart>
        <c:barDir val="col"/>
        <c:grouping val="clustered"/>
        <c:varyColors val="0"/>
        <c:ser>
          <c:idx val="0"/>
          <c:order val="0"/>
          <c:tx>
            <c:v>DMSO</c:v>
          </c:tx>
          <c:spPr>
            <a:solidFill>
              <a:srgbClr val="002060"/>
            </a:solidFill>
          </c:spPr>
          <c:invertIfNegative val="0"/>
          <c:errBars>
            <c:errBarType val="plus"/>
            <c:errValType val="cust"/>
            <c:noEndCap val="0"/>
            <c:plus>
              <c:numRef>
                <c:f>Chart!$J$5:$J$10</c:f>
                <c:numCache>
                  <c:formatCode>General</c:formatCode>
                  <c:ptCount val="6"/>
                  <c:pt idx="0">
                    <c:v>0.0817248950902278</c:v>
                  </c:pt>
                  <c:pt idx="1">
                    <c:v>0.0343560918847925</c:v>
                  </c:pt>
                  <c:pt idx="2">
                    <c:v>0.0395408480188913</c:v>
                  </c:pt>
                  <c:pt idx="3">
                    <c:v>0.0875967933242542</c:v>
                  </c:pt>
                  <c:pt idx="4">
                    <c:v>0.268314597410188</c:v>
                  </c:pt>
                  <c:pt idx="5">
                    <c:v>0.268200212704202</c:v>
                  </c:pt>
                </c:numCache>
              </c:numRef>
            </c:plus>
            <c:minus>
              <c:numLit>
                <c:formatCode>General</c:formatCode>
                <c:ptCount val="1"/>
                <c:pt idx="0">
                  <c:v>1.0</c:v>
                </c:pt>
              </c:numLit>
            </c:minus>
          </c:errBars>
          <c:cat>
            <c:numRef>
              <c:f>Chart!$C$5:$C$10</c:f>
              <c:numCache>
                <c:formatCode>General</c:formatCode>
                <c:ptCount val="6"/>
                <c:pt idx="0">
                  <c:v>-1031.0</c:v>
                </c:pt>
                <c:pt idx="1">
                  <c:v>-436.0</c:v>
                </c:pt>
                <c:pt idx="2">
                  <c:v>0.0</c:v>
                </c:pt>
                <c:pt idx="3">
                  <c:v>266.0</c:v>
                </c:pt>
                <c:pt idx="4">
                  <c:v>1009.0</c:v>
                </c:pt>
                <c:pt idx="5">
                  <c:v>1282.0</c:v>
                </c:pt>
              </c:numCache>
            </c:numRef>
          </c:cat>
          <c:val>
            <c:numRef>
              <c:f>Chart!$H$5:$H$10</c:f>
              <c:numCache>
                <c:formatCode>General</c:formatCode>
                <c:ptCount val="6"/>
                <c:pt idx="0">
                  <c:v>0.320900000000001</c:v>
                </c:pt>
                <c:pt idx="1">
                  <c:v>0.129456666666667</c:v>
                </c:pt>
                <c:pt idx="2">
                  <c:v>0.309933333333333</c:v>
                </c:pt>
                <c:pt idx="3">
                  <c:v>0.21376</c:v>
                </c:pt>
                <c:pt idx="4">
                  <c:v>0.662900000000002</c:v>
                </c:pt>
                <c:pt idx="5">
                  <c:v>0.822533333333333</c:v>
                </c:pt>
              </c:numCache>
            </c:numRef>
          </c:val>
        </c:ser>
        <c:ser>
          <c:idx val="1"/>
          <c:order val="1"/>
          <c:tx>
            <c:v>TSA</c:v>
          </c:tx>
          <c:spPr>
            <a:solidFill>
              <a:srgbClr val="FF0000"/>
            </a:solidFill>
          </c:spPr>
          <c:invertIfNegative val="0"/>
          <c:errBars>
            <c:errBarType val="plus"/>
            <c:errValType val="cust"/>
            <c:noEndCap val="0"/>
            <c:plus>
              <c:numRef>
                <c:f>Chart!$P$5:$P$10</c:f>
                <c:numCache>
                  <c:formatCode>General</c:formatCode>
                  <c:ptCount val="6"/>
                  <c:pt idx="0">
                    <c:v>0.0790848682006617</c:v>
                  </c:pt>
                  <c:pt idx="1">
                    <c:v>0.018880730490433</c:v>
                  </c:pt>
                  <c:pt idx="2">
                    <c:v>0.115176550701969</c:v>
                  </c:pt>
                  <c:pt idx="3">
                    <c:v>0.0742654300100592</c:v>
                  </c:pt>
                  <c:pt idx="4">
                    <c:v>0.22165706026309</c:v>
                  </c:pt>
                  <c:pt idx="5">
                    <c:v>0.141360517287363</c:v>
                  </c:pt>
                </c:numCache>
              </c:numRef>
            </c:plus>
            <c:minus>
              <c:numLit>
                <c:formatCode>General</c:formatCode>
                <c:ptCount val="1"/>
                <c:pt idx="0">
                  <c:v>1.0</c:v>
                </c:pt>
              </c:numLit>
            </c:minus>
          </c:errBars>
          <c:val>
            <c:numRef>
              <c:f>Chart!$N$5:$N$10</c:f>
              <c:numCache>
                <c:formatCode>General</c:formatCode>
                <c:ptCount val="6"/>
                <c:pt idx="0">
                  <c:v>0.254666666666667</c:v>
                </c:pt>
                <c:pt idx="1">
                  <c:v>0.0610966666666667</c:v>
                </c:pt>
                <c:pt idx="2">
                  <c:v>0.380633333333333</c:v>
                </c:pt>
                <c:pt idx="3">
                  <c:v>0.315633333333333</c:v>
                </c:pt>
                <c:pt idx="4">
                  <c:v>0.706866666666666</c:v>
                </c:pt>
                <c:pt idx="5">
                  <c:v>0.652500000000001</c:v>
                </c:pt>
              </c:numCache>
            </c:numRef>
          </c:val>
        </c:ser>
        <c:dLbls>
          <c:showLegendKey val="0"/>
          <c:showVal val="0"/>
          <c:showCatName val="0"/>
          <c:showSerName val="0"/>
          <c:showPercent val="0"/>
          <c:showBubbleSize val="0"/>
        </c:dLbls>
        <c:gapWidth val="150"/>
        <c:axId val="512446856"/>
        <c:axId val="419076968"/>
      </c:barChart>
      <c:catAx>
        <c:axId val="512446856"/>
        <c:scaling>
          <c:orientation val="minMax"/>
        </c:scaling>
        <c:delete val="0"/>
        <c:axPos val="b"/>
        <c:title>
          <c:tx>
            <c:rich>
              <a:bodyPr/>
              <a:lstStyle/>
              <a:p>
                <a:pPr>
                  <a:defRPr sz="900" b="0">
                    <a:latin typeface="+mj-lt"/>
                  </a:defRPr>
                </a:pPr>
                <a:r>
                  <a:rPr lang="en-US" sz="900" b="0" dirty="0" smtClean="0">
                    <a:latin typeface="+mj-lt"/>
                  </a:rPr>
                  <a:t>position</a:t>
                </a:r>
                <a:r>
                  <a:rPr lang="en-US" sz="900" b="0" baseline="0" dirty="0" smtClean="0">
                    <a:latin typeface="+mj-lt"/>
                  </a:rPr>
                  <a:t> relative to Brinker binding site</a:t>
                </a:r>
                <a:endParaRPr lang="en-US" sz="900" b="0" dirty="0">
                  <a:latin typeface="+mj-lt"/>
                </a:endParaRPr>
              </a:p>
            </c:rich>
          </c:tx>
          <c:layout>
            <c:manualLayout>
              <c:xMode val="edge"/>
              <c:yMode val="edge"/>
              <c:x val="0.126141732283465"/>
              <c:y val="0.892090745601244"/>
            </c:manualLayout>
          </c:layout>
          <c:overlay val="0"/>
        </c:title>
        <c:numFmt formatCode="General" sourceLinked="1"/>
        <c:majorTickMark val="out"/>
        <c:minorTickMark val="none"/>
        <c:tickLblPos val="nextTo"/>
        <c:txPr>
          <a:bodyPr/>
          <a:lstStyle/>
          <a:p>
            <a:pPr>
              <a:defRPr sz="800">
                <a:latin typeface="+mj-lt"/>
              </a:defRPr>
            </a:pPr>
            <a:endParaRPr lang="en-US"/>
          </a:p>
        </c:txPr>
        <c:crossAx val="419076968"/>
        <c:crosses val="autoZero"/>
        <c:auto val="1"/>
        <c:lblAlgn val="ctr"/>
        <c:lblOffset val="100"/>
        <c:noMultiLvlLbl val="0"/>
      </c:catAx>
      <c:valAx>
        <c:axId val="419076968"/>
        <c:scaling>
          <c:orientation val="minMax"/>
        </c:scaling>
        <c:delete val="0"/>
        <c:axPos val="l"/>
        <c:majorGridlines/>
        <c:title>
          <c:tx>
            <c:rich>
              <a:bodyPr rot="-5400000" vert="horz"/>
              <a:lstStyle/>
              <a:p>
                <a:pPr>
                  <a:defRPr sz="900" b="0">
                    <a:latin typeface="+mj-lt"/>
                  </a:defRPr>
                </a:pPr>
                <a:r>
                  <a:rPr lang="en-US" sz="900" b="0" dirty="0" smtClean="0">
                    <a:latin typeface="+mj-lt"/>
                  </a:rPr>
                  <a:t>% input</a:t>
                </a:r>
                <a:endParaRPr lang="en-US" sz="900" b="0" dirty="0">
                  <a:latin typeface="+mj-lt"/>
                </a:endParaRPr>
              </a:p>
            </c:rich>
          </c:tx>
          <c:layout>
            <c:manualLayout>
              <c:xMode val="edge"/>
              <c:yMode val="edge"/>
              <c:x val="0.0"/>
              <c:y val="0.284394745795666"/>
            </c:manualLayout>
          </c:layout>
          <c:overlay val="0"/>
        </c:title>
        <c:numFmt formatCode="General" sourceLinked="1"/>
        <c:majorTickMark val="out"/>
        <c:minorTickMark val="none"/>
        <c:tickLblPos val="nextTo"/>
        <c:txPr>
          <a:bodyPr/>
          <a:lstStyle/>
          <a:p>
            <a:pPr>
              <a:defRPr sz="800">
                <a:latin typeface="+mj-lt"/>
              </a:defRPr>
            </a:pPr>
            <a:endParaRPr lang="en-US"/>
          </a:p>
        </c:txPr>
        <c:crossAx val="512446856"/>
        <c:crosses val="autoZero"/>
        <c:crossBetween val="between"/>
      </c:valAx>
    </c:plotArea>
    <c:legend>
      <c:legendPos val="r"/>
      <c:layout>
        <c:manualLayout>
          <c:xMode val="edge"/>
          <c:yMode val="edge"/>
          <c:x val="0.804576042578012"/>
          <c:y val="0.331152789929038"/>
          <c:w val="0.1815350685331"/>
          <c:h val="0.260418489355499"/>
        </c:manualLayout>
      </c:layout>
      <c:overlay val="0"/>
      <c:txPr>
        <a:bodyPr/>
        <a:lstStyle/>
        <a:p>
          <a:pPr>
            <a:defRPr sz="900">
              <a:latin typeface="+mj-lt"/>
            </a:defRPr>
          </a:pPr>
          <a:endParaRPr lang="en-US"/>
        </a:p>
      </c:txPr>
    </c:legend>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0">
                <a:latin typeface="Arial" pitchFamily="34" charset="0"/>
                <a:cs typeface="Arial" pitchFamily="34" charset="0"/>
              </a:defRPr>
            </a:pPr>
            <a:r>
              <a:rPr lang="en-US" sz="900" b="0">
                <a:latin typeface="Arial" pitchFamily="34" charset="0"/>
                <a:cs typeface="Arial" pitchFamily="34" charset="0"/>
              </a:rPr>
              <a:t>histone H3</a:t>
            </a:r>
          </a:p>
        </c:rich>
      </c:tx>
      <c:layout>
        <c:manualLayout>
          <c:xMode val="edge"/>
          <c:yMode val="edge"/>
          <c:x val="0.363367964421114"/>
          <c:y val="0.00771942620957938"/>
        </c:manualLayout>
      </c:layout>
      <c:overlay val="0"/>
    </c:title>
    <c:autoTitleDeleted val="0"/>
    <c:plotArea>
      <c:layout>
        <c:manualLayout>
          <c:layoutTarget val="inner"/>
          <c:xMode val="edge"/>
          <c:yMode val="edge"/>
          <c:x val="0.165084937299504"/>
          <c:y val="0.0952966204716752"/>
          <c:w val="0.640262102653835"/>
          <c:h val="0.646981522003404"/>
        </c:manualLayout>
      </c:layout>
      <c:barChart>
        <c:barDir val="col"/>
        <c:grouping val="clustered"/>
        <c:varyColors val="0"/>
        <c:ser>
          <c:idx val="0"/>
          <c:order val="0"/>
          <c:tx>
            <c:v>DMSO</c:v>
          </c:tx>
          <c:spPr>
            <a:solidFill>
              <a:srgbClr val="002060"/>
            </a:solidFill>
          </c:spPr>
          <c:invertIfNegative val="0"/>
          <c:errBars>
            <c:errBarType val="plus"/>
            <c:errValType val="cust"/>
            <c:noEndCap val="0"/>
            <c:plus>
              <c:numRef>
                <c:f>'3_6_10'!$F$27:$F$32</c:f>
                <c:numCache>
                  <c:formatCode>General</c:formatCode>
                  <c:ptCount val="6"/>
                  <c:pt idx="0">
                    <c:v>5.350942805149264</c:v>
                  </c:pt>
                  <c:pt idx="1">
                    <c:v>0.300896502632579</c:v>
                  </c:pt>
                  <c:pt idx="2">
                    <c:v>3.874543965565437</c:v>
                  </c:pt>
                  <c:pt idx="3">
                    <c:v>1.404183678952012</c:v>
                  </c:pt>
                  <c:pt idx="4">
                    <c:v>3.134338569089307</c:v>
                  </c:pt>
                  <c:pt idx="5">
                    <c:v>3.04908456001006</c:v>
                  </c:pt>
                </c:numCache>
              </c:numRef>
            </c:plus>
            <c:minus>
              <c:numRef>
                <c:f>'3_6_10'!$I$27:$I$32</c:f>
                <c:numCache>
                  <c:formatCode>General</c:formatCode>
                  <c:ptCount val="6"/>
                  <c:pt idx="0">
                    <c:v>2.77827770764076</c:v>
                  </c:pt>
                  <c:pt idx="1">
                    <c:v>1.979397493151279</c:v>
                  </c:pt>
                  <c:pt idx="2">
                    <c:v>1.044612358306083</c:v>
                  </c:pt>
                  <c:pt idx="3">
                    <c:v>3.0806786927865</c:v>
                  </c:pt>
                  <c:pt idx="4">
                    <c:v>0.475416474159465</c:v>
                  </c:pt>
                  <c:pt idx="5">
                    <c:v>0.928767204792546</c:v>
                  </c:pt>
                </c:numCache>
              </c:numRef>
            </c:minus>
          </c:errBars>
          <c:cat>
            <c:numRef>
              <c:f>'3_6_10'!$C$27:$C$32</c:f>
              <c:numCache>
                <c:formatCode>General</c:formatCode>
                <c:ptCount val="6"/>
                <c:pt idx="0">
                  <c:v>-1031.0</c:v>
                </c:pt>
                <c:pt idx="1">
                  <c:v>-436.0</c:v>
                </c:pt>
                <c:pt idx="2">
                  <c:v>0.0</c:v>
                </c:pt>
                <c:pt idx="3">
                  <c:v>266.0</c:v>
                </c:pt>
                <c:pt idx="4">
                  <c:v>1009.0</c:v>
                </c:pt>
                <c:pt idx="5">
                  <c:v>1282.0</c:v>
                </c:pt>
              </c:numCache>
            </c:numRef>
          </c:cat>
          <c:val>
            <c:numRef>
              <c:f>'3_6_10'!$D$27:$D$32</c:f>
              <c:numCache>
                <c:formatCode>General</c:formatCode>
                <c:ptCount val="6"/>
                <c:pt idx="0">
                  <c:v>17.695</c:v>
                </c:pt>
                <c:pt idx="1">
                  <c:v>10.67</c:v>
                </c:pt>
                <c:pt idx="2">
                  <c:v>7.726999999999998</c:v>
                </c:pt>
                <c:pt idx="3">
                  <c:v>12.32</c:v>
                </c:pt>
                <c:pt idx="4">
                  <c:v>19.145</c:v>
                </c:pt>
                <c:pt idx="5">
                  <c:v>16.13000000000001</c:v>
                </c:pt>
              </c:numCache>
            </c:numRef>
          </c:val>
        </c:ser>
        <c:ser>
          <c:idx val="1"/>
          <c:order val="1"/>
          <c:tx>
            <c:v>TSA</c:v>
          </c:tx>
          <c:spPr>
            <a:solidFill>
              <a:srgbClr val="FF0000"/>
            </a:solidFill>
          </c:spPr>
          <c:invertIfNegative val="0"/>
          <c:errBars>
            <c:errBarType val="plus"/>
            <c:errValType val="cust"/>
            <c:noEndCap val="0"/>
            <c:plus>
              <c:numRef>
                <c:f>'3_6_10'!$I$27:$I$32</c:f>
                <c:numCache>
                  <c:formatCode>General</c:formatCode>
                  <c:ptCount val="6"/>
                  <c:pt idx="0">
                    <c:v>2.77827770764076</c:v>
                  </c:pt>
                  <c:pt idx="1">
                    <c:v>1.979397493151279</c:v>
                  </c:pt>
                  <c:pt idx="2">
                    <c:v>1.044612358306083</c:v>
                  </c:pt>
                  <c:pt idx="3">
                    <c:v>3.0806786927865</c:v>
                  </c:pt>
                  <c:pt idx="4">
                    <c:v>0.475416474159465</c:v>
                  </c:pt>
                  <c:pt idx="5">
                    <c:v>0.928767204792546</c:v>
                  </c:pt>
                </c:numCache>
              </c:numRef>
            </c:plus>
            <c:minus>
              <c:numRef>
                <c:f>'3_6_10'!$I$27:$I$32</c:f>
                <c:numCache>
                  <c:formatCode>General</c:formatCode>
                  <c:ptCount val="6"/>
                  <c:pt idx="0">
                    <c:v>2.77827770764076</c:v>
                  </c:pt>
                  <c:pt idx="1">
                    <c:v>1.979397493151279</c:v>
                  </c:pt>
                  <c:pt idx="2">
                    <c:v>1.044612358306083</c:v>
                  </c:pt>
                  <c:pt idx="3">
                    <c:v>3.0806786927865</c:v>
                  </c:pt>
                  <c:pt idx="4">
                    <c:v>0.475416474159465</c:v>
                  </c:pt>
                  <c:pt idx="5">
                    <c:v>0.928767204792546</c:v>
                  </c:pt>
                </c:numCache>
              </c:numRef>
            </c:minus>
          </c:errBars>
          <c:val>
            <c:numRef>
              <c:f>'3_6_10'!$G$27:$G$32</c:f>
              <c:numCache>
                <c:formatCode>General</c:formatCode>
                <c:ptCount val="6"/>
                <c:pt idx="0">
                  <c:v>11.02</c:v>
                </c:pt>
                <c:pt idx="1">
                  <c:v>3.491499999999998</c:v>
                </c:pt>
                <c:pt idx="2">
                  <c:v>6.102499999999996</c:v>
                </c:pt>
                <c:pt idx="3">
                  <c:v>7.4685</c:v>
                </c:pt>
                <c:pt idx="4">
                  <c:v>4.986</c:v>
                </c:pt>
                <c:pt idx="5">
                  <c:v>8.42</c:v>
                </c:pt>
              </c:numCache>
            </c:numRef>
          </c:val>
        </c:ser>
        <c:dLbls>
          <c:showLegendKey val="0"/>
          <c:showVal val="0"/>
          <c:showCatName val="0"/>
          <c:showSerName val="0"/>
          <c:showPercent val="0"/>
          <c:showBubbleSize val="0"/>
        </c:dLbls>
        <c:gapWidth val="150"/>
        <c:axId val="419272312"/>
        <c:axId val="512296648"/>
      </c:barChart>
      <c:catAx>
        <c:axId val="419272312"/>
        <c:scaling>
          <c:orientation val="minMax"/>
        </c:scaling>
        <c:delete val="0"/>
        <c:axPos val="b"/>
        <c:title>
          <c:tx>
            <c:rich>
              <a:bodyPr/>
              <a:lstStyle/>
              <a:p>
                <a:pPr>
                  <a:defRPr sz="900" b="0">
                    <a:latin typeface="Arial" pitchFamily="34" charset="0"/>
                    <a:cs typeface="Arial" pitchFamily="34" charset="0"/>
                  </a:defRPr>
                </a:pPr>
                <a:r>
                  <a:rPr lang="en-US" sz="900" b="0">
                    <a:latin typeface="Arial" pitchFamily="34" charset="0"/>
                    <a:cs typeface="Arial" pitchFamily="34" charset="0"/>
                  </a:rPr>
                  <a:t>position relative to Brinker binding site</a:t>
                </a:r>
              </a:p>
            </c:rich>
          </c:tx>
          <c:layout>
            <c:manualLayout>
              <c:xMode val="edge"/>
              <c:yMode val="edge"/>
              <c:x val="0.141936789151356"/>
              <c:y val="0.873825674690008"/>
            </c:manualLayout>
          </c:layout>
          <c:overlay val="0"/>
        </c:title>
        <c:numFmt formatCode="General" sourceLinked="1"/>
        <c:majorTickMark val="out"/>
        <c:minorTickMark val="none"/>
        <c:tickLblPos val="nextTo"/>
        <c:txPr>
          <a:bodyPr/>
          <a:lstStyle/>
          <a:p>
            <a:pPr>
              <a:defRPr sz="800">
                <a:latin typeface="+mj-lt"/>
                <a:cs typeface="Arial" pitchFamily="34" charset="0"/>
              </a:defRPr>
            </a:pPr>
            <a:endParaRPr lang="en-US"/>
          </a:p>
        </c:txPr>
        <c:crossAx val="512296648"/>
        <c:crosses val="autoZero"/>
        <c:auto val="1"/>
        <c:lblAlgn val="ctr"/>
        <c:lblOffset val="100"/>
        <c:noMultiLvlLbl val="0"/>
      </c:catAx>
      <c:valAx>
        <c:axId val="512296648"/>
        <c:scaling>
          <c:orientation val="minMax"/>
        </c:scaling>
        <c:delete val="0"/>
        <c:axPos val="l"/>
        <c:majorGridlines/>
        <c:title>
          <c:tx>
            <c:rich>
              <a:bodyPr rot="-5400000" vert="horz"/>
              <a:lstStyle/>
              <a:p>
                <a:pPr>
                  <a:defRPr sz="900" b="0">
                    <a:latin typeface="Arial" pitchFamily="34" charset="0"/>
                    <a:cs typeface="Arial" pitchFamily="34" charset="0"/>
                  </a:defRPr>
                </a:pPr>
                <a:r>
                  <a:rPr lang="en-US" sz="900" b="0">
                    <a:latin typeface="Arial" pitchFamily="34" charset="0"/>
                    <a:cs typeface="Arial" pitchFamily="34" charset="0"/>
                  </a:rPr>
                  <a:t>% input</a:t>
                </a:r>
              </a:p>
            </c:rich>
          </c:tx>
          <c:layout>
            <c:manualLayout>
              <c:xMode val="edge"/>
              <c:yMode val="edge"/>
              <c:x val="0.0"/>
              <c:y val="0.286167031363968"/>
            </c:manualLayout>
          </c:layout>
          <c:overlay val="0"/>
        </c:title>
        <c:numFmt formatCode="General" sourceLinked="1"/>
        <c:majorTickMark val="out"/>
        <c:minorTickMark val="none"/>
        <c:tickLblPos val="nextTo"/>
        <c:txPr>
          <a:bodyPr/>
          <a:lstStyle/>
          <a:p>
            <a:pPr>
              <a:defRPr sz="800">
                <a:latin typeface="Arial" pitchFamily="34" charset="0"/>
                <a:cs typeface="Arial" pitchFamily="34" charset="0"/>
              </a:defRPr>
            </a:pPr>
            <a:endParaRPr lang="en-US"/>
          </a:p>
        </c:txPr>
        <c:crossAx val="419272312"/>
        <c:crosses val="autoZero"/>
        <c:crossBetween val="between"/>
      </c:valAx>
    </c:plotArea>
    <c:legend>
      <c:legendPos val="r"/>
      <c:layout>
        <c:manualLayout>
          <c:xMode val="edge"/>
          <c:yMode val="edge"/>
          <c:x val="0.80071741032371"/>
          <c:y val="0.335753707755896"/>
          <c:w val="0.194652960046661"/>
          <c:h val="0.246242402139558"/>
        </c:manualLayout>
      </c:layout>
      <c:overlay val="0"/>
      <c:txPr>
        <a:bodyPr/>
        <a:lstStyle/>
        <a:p>
          <a:pPr>
            <a:defRPr sz="900">
              <a:latin typeface="Arial" pitchFamily="34" charset="0"/>
              <a:cs typeface="Arial" pitchFamily="34" charset="0"/>
            </a:defRPr>
          </a:pPr>
          <a:endParaRPr lang="en-US"/>
        </a:p>
      </c:txPr>
    </c:legend>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0">
                <a:latin typeface="Arial" pitchFamily="34" charset="0"/>
                <a:cs typeface="Arial" pitchFamily="34" charset="0"/>
              </a:defRPr>
            </a:pPr>
            <a:r>
              <a:rPr lang="en-US" sz="900" b="0">
                <a:latin typeface="Arial" pitchFamily="34" charset="0"/>
                <a:cs typeface="Arial" pitchFamily="34" charset="0"/>
              </a:rPr>
              <a:t>acetyl-histone H3</a:t>
            </a:r>
          </a:p>
        </c:rich>
      </c:tx>
      <c:layout>
        <c:manualLayout>
          <c:xMode val="edge"/>
          <c:yMode val="edge"/>
          <c:x val="0.306643336249635"/>
          <c:y val="0.0"/>
        </c:manualLayout>
      </c:layout>
      <c:overlay val="0"/>
    </c:title>
    <c:autoTitleDeleted val="0"/>
    <c:plotArea>
      <c:layout>
        <c:manualLayout>
          <c:layoutTarget val="inner"/>
          <c:xMode val="edge"/>
          <c:yMode val="edge"/>
          <c:x val="0.166126421697288"/>
          <c:y val="0.0952966204716752"/>
          <c:w val="0.639220618256051"/>
          <c:h val="0.646981522003404"/>
        </c:manualLayout>
      </c:layout>
      <c:barChart>
        <c:barDir val="col"/>
        <c:grouping val="clustered"/>
        <c:varyColors val="0"/>
        <c:ser>
          <c:idx val="0"/>
          <c:order val="0"/>
          <c:tx>
            <c:v>DMSO</c:v>
          </c:tx>
          <c:spPr>
            <a:solidFill>
              <a:srgbClr val="002060"/>
            </a:solidFill>
          </c:spPr>
          <c:invertIfNegative val="0"/>
          <c:errBars>
            <c:errBarType val="plus"/>
            <c:errValType val="cust"/>
            <c:noEndCap val="0"/>
            <c:plus>
              <c:numRef>
                <c:f>'3_6_10'!$U$27:$U$32</c:f>
                <c:numCache>
                  <c:formatCode>General</c:formatCode>
                  <c:ptCount val="6"/>
                  <c:pt idx="0">
                    <c:v>0.01811937691936</c:v>
                  </c:pt>
                  <c:pt idx="1">
                    <c:v>0.0131108631071833</c:v>
                  </c:pt>
                  <c:pt idx="2">
                    <c:v>0.0223357242885504</c:v>
                  </c:pt>
                  <c:pt idx="3">
                    <c:v>0.0400317806394978</c:v>
                  </c:pt>
                  <c:pt idx="4">
                    <c:v>0.0294224692892232</c:v>
                  </c:pt>
                  <c:pt idx="5">
                    <c:v>0.0208222812875455</c:v>
                  </c:pt>
                </c:numCache>
              </c:numRef>
            </c:plus>
            <c:minus>
              <c:numRef>
                <c:f>'3_6_10'!$Y$35</c:f>
                <c:numCache>
                  <c:formatCode>General</c:formatCode>
                  <c:ptCount val="1"/>
                </c:numCache>
              </c:numRef>
            </c:minus>
          </c:errBars>
          <c:cat>
            <c:numRef>
              <c:f>'3_6_10'!$C$27:$C$32</c:f>
              <c:numCache>
                <c:formatCode>General</c:formatCode>
                <c:ptCount val="6"/>
                <c:pt idx="0">
                  <c:v>-1031.0</c:v>
                </c:pt>
                <c:pt idx="1">
                  <c:v>-436.0</c:v>
                </c:pt>
                <c:pt idx="2">
                  <c:v>0.0</c:v>
                </c:pt>
                <c:pt idx="3">
                  <c:v>266.0</c:v>
                </c:pt>
                <c:pt idx="4">
                  <c:v>1009.0</c:v>
                </c:pt>
                <c:pt idx="5">
                  <c:v>1282.0</c:v>
                </c:pt>
              </c:numCache>
            </c:numRef>
          </c:cat>
          <c:val>
            <c:numRef>
              <c:f>'3_6_10'!$K$27:$K$32</c:f>
              <c:numCache>
                <c:formatCode>General</c:formatCode>
                <c:ptCount val="6"/>
                <c:pt idx="0">
                  <c:v>0.019110984054849</c:v>
                </c:pt>
                <c:pt idx="1">
                  <c:v>0.0139870234328918</c:v>
                </c:pt>
                <c:pt idx="2">
                  <c:v>0.0370233171578269</c:v>
                </c:pt>
                <c:pt idx="3">
                  <c:v>0.0429592117066607</c:v>
                </c:pt>
                <c:pt idx="4">
                  <c:v>0.02989116068991</c:v>
                </c:pt>
                <c:pt idx="5">
                  <c:v>0.0276800286767147</c:v>
                </c:pt>
              </c:numCache>
            </c:numRef>
          </c:val>
        </c:ser>
        <c:ser>
          <c:idx val="1"/>
          <c:order val="1"/>
          <c:tx>
            <c:v>TSA</c:v>
          </c:tx>
          <c:spPr>
            <a:solidFill>
              <a:srgbClr val="FF0000"/>
            </a:solidFill>
          </c:spPr>
          <c:invertIfNegative val="0"/>
          <c:errBars>
            <c:errBarType val="plus"/>
            <c:errValType val="cust"/>
            <c:noEndCap val="0"/>
            <c:plus>
              <c:numRef>
                <c:f>'3_6_10'!$V$27:$V$32</c:f>
                <c:numCache>
                  <c:formatCode>General</c:formatCode>
                  <c:ptCount val="6"/>
                  <c:pt idx="0">
                    <c:v>0.021404133122471</c:v>
                  </c:pt>
                  <c:pt idx="1">
                    <c:v>0.375654810524299</c:v>
                  </c:pt>
                  <c:pt idx="2">
                    <c:v>0.0442613166189641</c:v>
                  </c:pt>
                  <c:pt idx="3">
                    <c:v>0.00153681425163743</c:v>
                  </c:pt>
                  <c:pt idx="4">
                    <c:v>0.0406133917067208</c:v>
                  </c:pt>
                  <c:pt idx="5">
                    <c:v>0.0277184468617561</c:v>
                  </c:pt>
                </c:numCache>
              </c:numRef>
            </c:plus>
            <c:minus>
              <c:numRef>
                <c:f>'3_6_10'!$Y$35</c:f>
                <c:numCache>
                  <c:formatCode>General</c:formatCode>
                  <c:ptCount val="1"/>
                </c:numCache>
              </c:numRef>
            </c:minus>
          </c:errBars>
          <c:val>
            <c:numRef>
              <c:f>'3_6_10'!$L$27:$L$32</c:f>
              <c:numCache>
                <c:formatCode>General</c:formatCode>
                <c:ptCount val="6"/>
                <c:pt idx="0">
                  <c:v>0.0613282396114884</c:v>
                </c:pt>
                <c:pt idx="1">
                  <c:v>0.494370885753996</c:v>
                </c:pt>
                <c:pt idx="2">
                  <c:v>0.148199784576653</c:v>
                </c:pt>
                <c:pt idx="3">
                  <c:v>0.128192576964025</c:v>
                </c:pt>
                <c:pt idx="4">
                  <c:v>0.186613840503468</c:v>
                </c:pt>
                <c:pt idx="5">
                  <c:v>0.155177055546998</c:v>
                </c:pt>
              </c:numCache>
            </c:numRef>
          </c:val>
        </c:ser>
        <c:dLbls>
          <c:showLegendKey val="0"/>
          <c:showVal val="0"/>
          <c:showCatName val="0"/>
          <c:showSerName val="0"/>
          <c:showPercent val="0"/>
          <c:showBubbleSize val="0"/>
        </c:dLbls>
        <c:gapWidth val="150"/>
        <c:axId val="512609480"/>
        <c:axId val="512020600"/>
      </c:barChart>
      <c:catAx>
        <c:axId val="512609480"/>
        <c:scaling>
          <c:orientation val="minMax"/>
        </c:scaling>
        <c:delete val="0"/>
        <c:axPos val="b"/>
        <c:title>
          <c:tx>
            <c:rich>
              <a:bodyPr/>
              <a:lstStyle/>
              <a:p>
                <a:pPr>
                  <a:defRPr sz="900" b="0">
                    <a:latin typeface="Arial" pitchFamily="34" charset="0"/>
                    <a:cs typeface="Arial" pitchFamily="34" charset="0"/>
                  </a:defRPr>
                </a:pPr>
                <a:r>
                  <a:rPr lang="en-US" sz="900" b="0">
                    <a:latin typeface="Arial" pitchFamily="34" charset="0"/>
                    <a:cs typeface="Arial" pitchFamily="34" charset="0"/>
                  </a:rPr>
                  <a:t>position relative to Brinker binding site</a:t>
                </a:r>
              </a:p>
            </c:rich>
          </c:tx>
          <c:layout>
            <c:manualLayout>
              <c:xMode val="edge"/>
              <c:yMode val="edge"/>
              <c:x val="0.170756051326917"/>
              <c:y val="0.873825674690008"/>
            </c:manualLayout>
          </c:layout>
          <c:overlay val="0"/>
        </c:title>
        <c:numFmt formatCode="General" sourceLinked="1"/>
        <c:majorTickMark val="out"/>
        <c:minorTickMark val="none"/>
        <c:tickLblPos val="nextTo"/>
        <c:txPr>
          <a:bodyPr/>
          <a:lstStyle/>
          <a:p>
            <a:pPr>
              <a:defRPr sz="800">
                <a:latin typeface="Arial" pitchFamily="34" charset="0"/>
                <a:cs typeface="Arial" pitchFamily="34" charset="0"/>
              </a:defRPr>
            </a:pPr>
            <a:endParaRPr lang="en-US"/>
          </a:p>
        </c:txPr>
        <c:crossAx val="512020600"/>
        <c:crosses val="autoZero"/>
        <c:auto val="1"/>
        <c:lblAlgn val="ctr"/>
        <c:lblOffset val="100"/>
        <c:noMultiLvlLbl val="0"/>
      </c:catAx>
      <c:valAx>
        <c:axId val="512020600"/>
        <c:scaling>
          <c:orientation val="minMax"/>
        </c:scaling>
        <c:delete val="0"/>
        <c:axPos val="l"/>
        <c:majorGridlines/>
        <c:title>
          <c:tx>
            <c:rich>
              <a:bodyPr rot="-5400000" vert="horz"/>
              <a:lstStyle/>
              <a:p>
                <a:pPr>
                  <a:defRPr sz="900" b="0">
                    <a:latin typeface="Arial" pitchFamily="34" charset="0"/>
                    <a:cs typeface="Arial" pitchFamily="34" charset="0"/>
                  </a:defRPr>
                </a:pPr>
                <a:r>
                  <a:rPr lang="en-US" sz="900" b="0">
                    <a:latin typeface="Arial" pitchFamily="34" charset="0"/>
                    <a:cs typeface="Arial" pitchFamily="34" charset="0"/>
                  </a:rPr>
                  <a:t>% input</a:t>
                </a:r>
              </a:p>
            </c:rich>
          </c:tx>
          <c:layout>
            <c:manualLayout>
              <c:xMode val="edge"/>
              <c:yMode val="edge"/>
              <c:x val="0.0"/>
              <c:y val="0.286167031363968"/>
            </c:manualLayout>
          </c:layout>
          <c:overlay val="0"/>
        </c:title>
        <c:numFmt formatCode="General" sourceLinked="1"/>
        <c:majorTickMark val="out"/>
        <c:minorTickMark val="none"/>
        <c:tickLblPos val="nextTo"/>
        <c:txPr>
          <a:bodyPr/>
          <a:lstStyle/>
          <a:p>
            <a:pPr>
              <a:defRPr sz="800">
                <a:latin typeface="Arial" pitchFamily="34" charset="0"/>
                <a:cs typeface="Arial" pitchFamily="34" charset="0"/>
              </a:defRPr>
            </a:pPr>
            <a:endParaRPr lang="en-US"/>
          </a:p>
        </c:txPr>
        <c:crossAx val="512609480"/>
        <c:crosses val="autoZero"/>
        <c:crossBetween val="between"/>
      </c:valAx>
    </c:plotArea>
    <c:legend>
      <c:legendPos val="r"/>
      <c:layout>
        <c:manualLayout>
          <c:xMode val="edge"/>
          <c:yMode val="edge"/>
          <c:x val="0.80071741032371"/>
          <c:y val="0.28171772428884"/>
          <c:w val="0.194652960046661"/>
          <c:h val="0.246242402139558"/>
        </c:manualLayout>
      </c:layout>
      <c:overlay val="0"/>
      <c:txPr>
        <a:bodyPr/>
        <a:lstStyle/>
        <a:p>
          <a:pPr>
            <a:defRPr sz="900">
              <a:latin typeface="Arial" pitchFamily="34" charset="0"/>
              <a:cs typeface="Arial" pitchFamily="34" charset="0"/>
            </a:defRPr>
          </a:pPr>
          <a:endParaRPr lang="en-US"/>
        </a:p>
      </c:txPr>
    </c:legend>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b="0"/>
            </a:pPr>
            <a:r>
              <a:rPr lang="en-US" sz="900" b="0"/>
              <a:t>acetyl-histone H4</a:t>
            </a:r>
          </a:p>
        </c:rich>
      </c:tx>
      <c:layout>
        <c:manualLayout>
          <c:xMode val="edge"/>
          <c:yMode val="edge"/>
          <c:x val="0.329791484397784"/>
          <c:y val="0.00771942620957938"/>
        </c:manualLayout>
      </c:layout>
      <c:overlay val="0"/>
    </c:title>
    <c:autoTitleDeleted val="0"/>
    <c:plotArea>
      <c:layout>
        <c:manualLayout>
          <c:layoutTarget val="inner"/>
          <c:xMode val="edge"/>
          <c:yMode val="edge"/>
          <c:x val="0.139853455818023"/>
          <c:y val="0.0952966204716752"/>
          <c:w val="0.665493584135316"/>
          <c:h val="0.631542669584245"/>
        </c:manualLayout>
      </c:layout>
      <c:barChart>
        <c:barDir val="col"/>
        <c:grouping val="clustered"/>
        <c:varyColors val="0"/>
        <c:ser>
          <c:idx val="0"/>
          <c:order val="0"/>
          <c:tx>
            <c:v>DMSO</c:v>
          </c:tx>
          <c:spPr>
            <a:solidFill>
              <a:srgbClr val="002060"/>
            </a:solidFill>
          </c:spPr>
          <c:invertIfNegative val="0"/>
          <c:errBars>
            <c:errBarType val="plus"/>
            <c:errValType val="cust"/>
            <c:noEndCap val="0"/>
            <c:plus>
              <c:numRef>
                <c:f>'3_6_10'!$W$27:$W$32</c:f>
                <c:numCache>
                  <c:formatCode>General</c:formatCode>
                  <c:ptCount val="6"/>
                  <c:pt idx="0">
                    <c:v>0.0978380813747576</c:v>
                  </c:pt>
                  <c:pt idx="1">
                    <c:v>0.028747996344085</c:v>
                  </c:pt>
                  <c:pt idx="2">
                    <c:v>0.0913487445000677</c:v>
                  </c:pt>
                  <c:pt idx="3">
                    <c:v>0.12586709014335</c:v>
                  </c:pt>
                  <c:pt idx="4">
                    <c:v>0.0688952097624381</c:v>
                  </c:pt>
                  <c:pt idx="5">
                    <c:v>0.100458881876711</c:v>
                  </c:pt>
                </c:numCache>
              </c:numRef>
            </c:plus>
            <c:minus>
              <c:numRef>
                <c:f>'3_6_10'!$Y$35</c:f>
                <c:numCache>
                  <c:formatCode>General</c:formatCode>
                  <c:ptCount val="1"/>
                </c:numCache>
              </c:numRef>
            </c:minus>
          </c:errBars>
          <c:cat>
            <c:numRef>
              <c:f>'3_6_10'!$C$27:$C$32</c:f>
              <c:numCache>
                <c:formatCode>General</c:formatCode>
                <c:ptCount val="6"/>
                <c:pt idx="0">
                  <c:v>-1031.0</c:v>
                </c:pt>
                <c:pt idx="1">
                  <c:v>-436.0</c:v>
                </c:pt>
                <c:pt idx="2">
                  <c:v>0.0</c:v>
                </c:pt>
                <c:pt idx="3">
                  <c:v>266.0</c:v>
                </c:pt>
                <c:pt idx="4">
                  <c:v>1009.0</c:v>
                </c:pt>
                <c:pt idx="5">
                  <c:v>1282.0</c:v>
                </c:pt>
              </c:numCache>
            </c:numRef>
          </c:cat>
          <c:val>
            <c:numRef>
              <c:f>'3_6_10'!$M$27:$M$32</c:f>
              <c:numCache>
                <c:formatCode>General</c:formatCode>
                <c:ptCount val="6"/>
                <c:pt idx="0">
                  <c:v>0.0977608645399908</c:v>
                </c:pt>
                <c:pt idx="1">
                  <c:v>0.0287243489256665</c:v>
                </c:pt>
                <c:pt idx="2">
                  <c:v>0.0920985744609207</c:v>
                </c:pt>
                <c:pt idx="3">
                  <c:v>0.126330080548703</c:v>
                </c:pt>
                <c:pt idx="4">
                  <c:v>0.0687008208279166</c:v>
                </c:pt>
                <c:pt idx="5">
                  <c:v>0.102553000912984</c:v>
                </c:pt>
              </c:numCache>
            </c:numRef>
          </c:val>
        </c:ser>
        <c:ser>
          <c:idx val="1"/>
          <c:order val="1"/>
          <c:tx>
            <c:v>TSA</c:v>
          </c:tx>
          <c:spPr>
            <a:solidFill>
              <a:srgbClr val="FF0000"/>
            </a:solidFill>
          </c:spPr>
          <c:invertIfNegative val="0"/>
          <c:errBars>
            <c:errBarType val="plus"/>
            <c:errValType val="cust"/>
            <c:noEndCap val="0"/>
            <c:plus>
              <c:numRef>
                <c:f>'3_6_10'!$X$27:$X$32</c:f>
                <c:numCache>
                  <c:formatCode>General</c:formatCode>
                  <c:ptCount val="6"/>
                  <c:pt idx="0">
                    <c:v>0.0863786158464541</c:v>
                  </c:pt>
                  <c:pt idx="1">
                    <c:v>1.572572597140546</c:v>
                  </c:pt>
                  <c:pt idx="2">
                    <c:v>0.299996906372962</c:v>
                  </c:pt>
                  <c:pt idx="3">
                    <c:v>0.124506702090321</c:v>
                  </c:pt>
                  <c:pt idx="4">
                    <c:v>0.0629122405189751</c:v>
                  </c:pt>
                  <c:pt idx="5">
                    <c:v>0.352906569026315</c:v>
                  </c:pt>
                </c:numCache>
              </c:numRef>
            </c:plus>
            <c:minus>
              <c:numRef>
                <c:f>'3_6_10'!$Y$35</c:f>
                <c:numCache>
                  <c:formatCode>General</c:formatCode>
                  <c:ptCount val="1"/>
                </c:numCache>
              </c:numRef>
            </c:minus>
          </c:errBars>
          <c:val>
            <c:numRef>
              <c:f>'3_6_10'!$N$27:$N$32</c:f>
              <c:numCache>
                <c:formatCode>General</c:formatCode>
                <c:ptCount val="6"/>
                <c:pt idx="0">
                  <c:v>0.472181862131101</c:v>
                </c:pt>
                <c:pt idx="1">
                  <c:v>2.4683446702998</c:v>
                </c:pt>
                <c:pt idx="2">
                  <c:v>0.920521775990253</c:v>
                </c:pt>
                <c:pt idx="3">
                  <c:v>1.00231411014669</c:v>
                </c:pt>
                <c:pt idx="4">
                  <c:v>0.988915273556231</c:v>
                </c:pt>
                <c:pt idx="5">
                  <c:v>1.374859599499273</c:v>
                </c:pt>
              </c:numCache>
            </c:numRef>
          </c:val>
        </c:ser>
        <c:dLbls>
          <c:showLegendKey val="0"/>
          <c:showVal val="0"/>
          <c:showCatName val="0"/>
          <c:showSerName val="0"/>
          <c:showPercent val="0"/>
          <c:showBubbleSize val="0"/>
        </c:dLbls>
        <c:gapWidth val="150"/>
        <c:axId val="507584808"/>
        <c:axId val="507161848"/>
      </c:barChart>
      <c:catAx>
        <c:axId val="507584808"/>
        <c:scaling>
          <c:orientation val="minMax"/>
        </c:scaling>
        <c:delete val="0"/>
        <c:axPos val="b"/>
        <c:title>
          <c:tx>
            <c:rich>
              <a:bodyPr/>
              <a:lstStyle/>
              <a:p>
                <a:pPr>
                  <a:defRPr sz="900" b="0"/>
                </a:pPr>
                <a:r>
                  <a:rPr lang="en-US" sz="900" b="0"/>
                  <a:t>position relative to Brinker binding site</a:t>
                </a:r>
              </a:p>
            </c:rich>
          </c:tx>
          <c:layout>
            <c:manualLayout>
              <c:xMode val="edge"/>
              <c:yMode val="edge"/>
              <c:x val="0.135223826188393"/>
              <c:y val="0.873825674690008"/>
            </c:manualLayout>
          </c:layout>
          <c:overlay val="0"/>
        </c:title>
        <c:numFmt formatCode="General" sourceLinked="1"/>
        <c:majorTickMark val="out"/>
        <c:minorTickMark val="none"/>
        <c:tickLblPos val="nextTo"/>
        <c:txPr>
          <a:bodyPr/>
          <a:lstStyle/>
          <a:p>
            <a:pPr>
              <a:defRPr sz="800">
                <a:latin typeface="Arial" pitchFamily="34" charset="0"/>
                <a:cs typeface="Arial" pitchFamily="34" charset="0"/>
              </a:defRPr>
            </a:pPr>
            <a:endParaRPr lang="en-US"/>
          </a:p>
        </c:txPr>
        <c:crossAx val="507161848"/>
        <c:crosses val="autoZero"/>
        <c:auto val="1"/>
        <c:lblAlgn val="ctr"/>
        <c:lblOffset val="100"/>
        <c:noMultiLvlLbl val="0"/>
      </c:catAx>
      <c:valAx>
        <c:axId val="507161848"/>
        <c:scaling>
          <c:orientation val="minMax"/>
        </c:scaling>
        <c:delete val="0"/>
        <c:axPos val="l"/>
        <c:majorGridlines/>
        <c:title>
          <c:tx>
            <c:rich>
              <a:bodyPr rot="-5400000" vert="horz"/>
              <a:lstStyle/>
              <a:p>
                <a:pPr>
                  <a:defRPr sz="900" b="0"/>
                </a:pPr>
                <a:r>
                  <a:rPr lang="en-US" sz="900" b="0"/>
                  <a:t>% input</a:t>
                </a:r>
              </a:p>
            </c:rich>
          </c:tx>
          <c:layout>
            <c:manualLayout>
              <c:xMode val="edge"/>
              <c:yMode val="edge"/>
              <c:x val="0.0"/>
              <c:y val="0.324764162411865"/>
            </c:manualLayout>
          </c:layout>
          <c:overlay val="0"/>
        </c:title>
        <c:numFmt formatCode="General" sourceLinked="1"/>
        <c:majorTickMark val="out"/>
        <c:minorTickMark val="none"/>
        <c:tickLblPos val="nextTo"/>
        <c:txPr>
          <a:bodyPr/>
          <a:lstStyle/>
          <a:p>
            <a:pPr>
              <a:defRPr sz="800">
                <a:latin typeface="Arial" pitchFamily="34" charset="0"/>
                <a:cs typeface="Arial" pitchFamily="34" charset="0"/>
              </a:defRPr>
            </a:pPr>
            <a:endParaRPr lang="en-US"/>
          </a:p>
        </c:txPr>
        <c:crossAx val="507584808"/>
        <c:crosses val="autoZero"/>
        <c:crossBetween val="between"/>
      </c:valAx>
    </c:plotArea>
    <c:legend>
      <c:legendPos val="r"/>
      <c:layout>
        <c:manualLayout>
          <c:xMode val="edge"/>
          <c:yMode val="edge"/>
          <c:x val="0.80071741032371"/>
          <c:y val="0.328034281546317"/>
          <c:w val="0.194652960046661"/>
          <c:h val="0.246242402139558"/>
        </c:manualLayout>
      </c:layout>
      <c:overlay val="0"/>
      <c:txPr>
        <a:bodyPr/>
        <a:lstStyle/>
        <a:p>
          <a:pPr>
            <a:defRPr sz="900">
              <a:latin typeface="Arial" pitchFamily="34" charset="0"/>
              <a:cs typeface="Arial" pitchFamily="34" charset="0"/>
            </a:defRPr>
          </a:pPr>
          <a:endParaRPr lang="en-US"/>
        </a:p>
      </c:txPr>
    </c:legend>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1F49AAF-1AD9-BD4E-9530-AA568C691CE6}" type="datetimeFigureOut">
              <a:rPr lang="en-US" smtClean="0"/>
              <a:t>9/1/11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3B054A5-DB1F-3640-8844-FA6424CB1DC8}" type="slidenum">
              <a:rPr lang="en-US" smtClean="0"/>
              <a:t>‹#›</a:t>
            </a:fld>
            <a:endParaRPr lang="en-US"/>
          </a:p>
        </p:txBody>
      </p:sp>
    </p:spTree>
    <p:extLst>
      <p:ext uri="{BB962C8B-B14F-4D97-AF65-F5344CB8AC3E}">
        <p14:creationId xmlns:p14="http://schemas.microsoft.com/office/powerpoint/2010/main" val="2017259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F6EBFD2-844E-C745-ACD2-32E669B7F830}" type="datetimeFigureOut">
              <a:rPr lang="en-US" smtClean="0"/>
              <a:t>9/1/11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B6CF04-409B-D245-A312-4FAF89FE02A6}" type="slidenum">
              <a:rPr lang="en-US" smtClean="0"/>
              <a:t>‹#›</a:t>
            </a:fld>
            <a:endParaRPr lang="en-US"/>
          </a:p>
        </p:txBody>
      </p:sp>
    </p:spTree>
    <p:extLst>
      <p:ext uri="{BB962C8B-B14F-4D97-AF65-F5344CB8AC3E}">
        <p14:creationId xmlns:p14="http://schemas.microsoft.com/office/powerpoint/2010/main" val="350735287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23_ENREF_150" TargetMode="External"/><Relationship Id="rId4" Type="http://schemas.openxmlformats.org/officeDocument/2006/relationships/hyperlink" Target="%23_ENREF_37" TargetMode="External"/><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23_ENREF_20" TargetMode="External"/><Relationship Id="rId4" Type="http://schemas.openxmlformats.org/officeDocument/2006/relationships/hyperlink" Target="%23_ENREF_93"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23_ENREF_23" TargetMode="External"/><Relationship Id="rId4" Type="http://schemas.openxmlformats.org/officeDocument/2006/relationships/hyperlink" Target="%23_ENREF_32" TargetMode="External"/><Relationship Id="rId5" Type="http://schemas.openxmlformats.org/officeDocument/2006/relationships/hyperlink" Target="%23_ENREF_67" TargetMode="External"/><Relationship Id="rId6" Type="http://schemas.openxmlformats.org/officeDocument/2006/relationships/hyperlink" Target="%23_ENREF_33" TargetMode="External"/><Relationship Id="rId7" Type="http://schemas.openxmlformats.org/officeDocument/2006/relationships/hyperlink" Target="%23_ENREF_55" TargetMode="External"/><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23_ENREF_72" TargetMode="External"/><Relationship Id="rId4" Type="http://schemas.openxmlformats.org/officeDocument/2006/relationships/hyperlink" Target="%23_ENREF_73" TargetMode="External"/><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 Id="rId3" Type="http://schemas.openxmlformats.org/officeDocument/2006/relationships/hyperlink" Target="%23_ENREF_12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5356BEAE-6A0E-0548-AE76-36ABE569080A}" type="slidenum">
              <a:rPr lang="en-US">
                <a:latin typeface="Comic Sans MS" pitchFamily="-110" charset="0"/>
                <a:ea typeface="ＭＳ Ｐゴシック" pitchFamily="-110" charset="-128"/>
                <a:cs typeface="ＭＳ Ｐゴシック" pitchFamily="-110" charset="-128"/>
              </a:rPr>
              <a:pPr/>
              <a:t>1</a:t>
            </a:fld>
            <a:endParaRPr lang="en-US" dirty="0">
              <a:latin typeface="Comic Sans MS" pitchFamily="-110" charset="0"/>
              <a:ea typeface="ＭＳ Ｐゴシック" pitchFamily="-110" charset="-128"/>
              <a:cs typeface="ＭＳ Ｐゴシック" pitchFamily="-110" charset="-128"/>
            </a:endParaRPr>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r>
              <a:rPr lang="en-US" dirty="0" smtClean="0">
                <a:latin typeface="Comic Sans MS" pitchFamily="-110" charset="0"/>
                <a:ea typeface="ＭＳ Ｐゴシック" pitchFamily="-110" charset="-128"/>
                <a:cs typeface="ＭＳ Ｐゴシック" pitchFamily="-110" charset="-128"/>
              </a:rPr>
              <a:t>Need to study embryo patterning (who represses what)</a:t>
            </a:r>
          </a:p>
          <a:p>
            <a:pPr eaLnBrk="1" hangingPunct="1"/>
            <a:r>
              <a:rPr lang="en-US" dirty="0" smtClean="0">
                <a:latin typeface="Comic Sans MS" pitchFamily="-110" charset="0"/>
                <a:ea typeface="ＭＳ Ｐゴシック" pitchFamily="-110" charset="-128"/>
                <a:cs typeface="ＭＳ Ｐゴシック" pitchFamily="-110" charset="-128"/>
              </a:rPr>
              <a:t>Refresh on recombineering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16</a:t>
            </a:fld>
            <a:endParaRPr lang="en-US"/>
          </a:p>
        </p:txBody>
      </p:sp>
    </p:spTree>
    <p:extLst>
      <p:ext uri="{BB962C8B-B14F-4D97-AF65-F5344CB8AC3E}">
        <p14:creationId xmlns:p14="http://schemas.microsoft.com/office/powerpoint/2010/main" val="3189698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17</a:t>
            </a:fld>
            <a:endParaRPr lang="en-US"/>
          </a:p>
        </p:txBody>
      </p:sp>
    </p:spTree>
    <p:extLst>
      <p:ext uri="{BB962C8B-B14F-4D97-AF65-F5344CB8AC3E}">
        <p14:creationId xmlns:p14="http://schemas.microsoft.com/office/powerpoint/2010/main" val="3189698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AES is found not only to bind AR, but is also able to inhibit transcriptional activation by AR in an vitro transcription system reconstituted from highly purified factors presumably devoid of histones.  Furthermore, AES binds TFIIE, a component of the core machinery (</a:t>
            </a:r>
            <a:r>
              <a:rPr lang="en-US" sz="1200" u="none" strike="noStrike" kern="1200" dirty="0" smtClean="0">
                <a:solidFill>
                  <a:schemeClr val="tx1"/>
                </a:solidFill>
                <a:effectLst/>
                <a:latin typeface="+mn-lt"/>
                <a:ea typeface="+mn-ea"/>
                <a:cs typeface="+mn-cs"/>
                <a:hlinkClick r:id="rId3" action="ppaction://hlinkfile" tooltip="Yu, 2001 #238"/>
              </a:rPr>
              <a:t>Yu et al, 2001</a:t>
            </a:r>
            <a:r>
              <a:rPr lang="en-US" sz="1200" kern="1200" dirty="0" smtClean="0">
                <a:solidFill>
                  <a:schemeClr val="tx1"/>
                </a:solidFill>
                <a:effectLst/>
                <a:latin typeface="+mn-lt"/>
                <a:ea typeface="+mn-ea"/>
                <a:cs typeface="+mn-cs"/>
              </a:rPr>
              <a:t>).  These findings suggest a model in which, upon AES recruitment, looping of the template allows an interaction between AES and TFIIE, thereby blocking the function of the preinitiation complex (</a:t>
            </a:r>
            <a:r>
              <a:rPr lang="en-US" sz="1200" u="none" strike="noStrike" kern="1200" dirty="0" smtClean="0">
                <a:solidFill>
                  <a:schemeClr val="tx1"/>
                </a:solidFill>
                <a:effectLst/>
                <a:latin typeface="+mn-lt"/>
                <a:ea typeface="+mn-ea"/>
                <a:cs typeface="+mn-cs"/>
                <a:hlinkClick r:id="rId4" action="ppaction://hlinkfile" tooltip="Courey, 2001 #231"/>
              </a:rPr>
              <a:t>Courey &amp; Jia, 2001</a:t>
            </a:r>
            <a:r>
              <a:rPr lang="en-US" sz="1200" kern="1200" dirty="0" smtClean="0">
                <a:solidFill>
                  <a:schemeClr val="tx1"/>
                </a:solidFill>
                <a:effectLst/>
                <a:latin typeface="+mn-lt"/>
                <a:ea typeface="+mn-ea"/>
                <a:cs typeface="+mn-cs"/>
              </a:rPr>
              <a:t>).  However, this model is challenged by the observation that AES is unable to repress basal transcription (</a:t>
            </a:r>
            <a:r>
              <a:rPr lang="en-US" sz="1200" u="none" strike="noStrike" kern="1200" dirty="0" smtClean="0">
                <a:solidFill>
                  <a:schemeClr val="tx1"/>
                </a:solidFill>
                <a:effectLst/>
                <a:latin typeface="+mn-lt"/>
                <a:ea typeface="+mn-ea"/>
                <a:cs typeface="+mn-cs"/>
                <a:hlinkClick r:id="rId3" action="ppaction://hlinkfile" tooltip="Yu, 2001 #238"/>
              </a:rPr>
              <a:t>Yu et al, 2001</a:t>
            </a:r>
            <a:r>
              <a:rPr lang="en-US" sz="1200" kern="1200" dirty="0" smtClean="0">
                <a:solidFill>
                  <a:schemeClr val="tx1"/>
                </a:solidFill>
                <a:effectLst/>
                <a:latin typeface="+mn-lt"/>
                <a:ea typeface="+mn-ea"/>
                <a:cs typeface="+mn-cs"/>
              </a:rPr>
              <a:t>)</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18</a:t>
            </a:fld>
            <a:endParaRPr lang="en-US"/>
          </a:p>
        </p:txBody>
      </p:sp>
    </p:spTree>
    <p:extLst>
      <p:ext uri="{BB962C8B-B14F-4D97-AF65-F5344CB8AC3E}">
        <p14:creationId xmlns:p14="http://schemas.microsoft.com/office/powerpoint/2010/main" val="382374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naturally occurring truncated form of Gro modulate Gro/TLE mediated repression?  A possible answer to this question is suggested by a study showing that AES cannot bind to Rpd3/HDAC1 even though a truncated form of Gro/TLE containing just the Q and GP domains is able to bind this histone deacetylase. This suggests that the GP domain in AES may not have full functionality (</a:t>
            </a:r>
            <a:r>
              <a:rPr lang="en-US" sz="1200" u="none" strike="noStrike" kern="1200" dirty="0" smtClean="0">
                <a:solidFill>
                  <a:schemeClr val="tx1"/>
                </a:solidFill>
                <a:effectLst/>
                <a:latin typeface="+mn-lt"/>
                <a:ea typeface="+mn-ea"/>
                <a:cs typeface="+mn-cs"/>
                <a:hlinkClick r:id="rId3" action="ppaction://hlinkfile" tooltip="Brantjes, 2001 #247"/>
              </a:rPr>
              <a:t>Brantjes et al, 2001</a:t>
            </a:r>
            <a:r>
              <a:rPr lang="en-US" sz="1200" kern="1200" dirty="0" smtClean="0">
                <a:solidFill>
                  <a:schemeClr val="tx1"/>
                </a:solidFill>
                <a:effectLst/>
                <a:latin typeface="+mn-lt"/>
                <a:ea typeface="+mn-ea"/>
                <a:cs typeface="+mn-cs"/>
              </a:rPr>
              <a:t>).  Based on these results, it was postulated that the Q domain-mediated interaction between Gro/TLE and AES might disrupt the function of the Gro/TLE homo-oligomer (</a:t>
            </a:r>
            <a:r>
              <a:rPr lang="en-US" sz="1200" u="none" strike="noStrike" kern="1200" dirty="0" smtClean="0">
                <a:solidFill>
                  <a:schemeClr val="tx1"/>
                </a:solidFill>
                <a:effectLst/>
                <a:latin typeface="+mn-lt"/>
                <a:ea typeface="+mn-ea"/>
                <a:cs typeface="+mn-cs"/>
                <a:hlinkClick r:id="rId3" action="ppaction://hlinkfile" tooltip="Brantjes, 2001 #247"/>
              </a:rPr>
              <a:t>Brantjes et al, 2001</a:t>
            </a:r>
            <a:r>
              <a:rPr lang="en-US" sz="1200" kern="1200" dirty="0" smtClean="0">
                <a:solidFill>
                  <a:schemeClr val="tx1"/>
                </a:solidFill>
                <a:effectLst/>
                <a:latin typeface="+mn-lt"/>
                <a:ea typeface="+mn-ea"/>
                <a:cs typeface="+mn-cs"/>
              </a:rPr>
              <a:t>).  In addition, since the Q domain of Gro/TLE interacts with some repressor proteins, including Tcf/Lef, it was hypothesized that AES antagonized Gro/TLE-mediated repression by interacting directly with repressors (</a:t>
            </a:r>
            <a:r>
              <a:rPr lang="en-US" sz="1200" u="none" strike="noStrike" kern="1200" dirty="0" smtClean="0">
                <a:solidFill>
                  <a:schemeClr val="tx1"/>
                </a:solidFill>
                <a:effectLst/>
                <a:latin typeface="+mn-lt"/>
                <a:ea typeface="+mn-ea"/>
                <a:cs typeface="+mn-cs"/>
                <a:hlinkClick r:id="rId3" action="ppaction://hlinkfile" tooltip="Brantjes, 2001 #247"/>
              </a:rPr>
              <a:t>Brantjes et al, 2001</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4" action="ppaction://hlinkfile" tooltip="Mallo, 1993 #367"/>
              </a:rPr>
              <a:t>Mallo et al, 1993</a:t>
            </a:r>
            <a:r>
              <a:rPr lang="en-US" sz="1200" kern="1200" dirty="0" smtClean="0">
                <a:solidFill>
                  <a:schemeClr val="tx1"/>
                </a:solidFill>
                <a:effectLst/>
                <a:latin typeface="+mn-lt"/>
                <a:ea typeface="+mn-ea"/>
                <a:cs typeface="+mn-cs"/>
              </a:rPr>
              <a:t>).  In support of this view, AES is able to interact with Tcf/Lef (</a:t>
            </a:r>
            <a:r>
              <a:rPr lang="en-US" sz="1200" u="none" strike="noStrike" kern="1200" dirty="0" smtClean="0">
                <a:solidFill>
                  <a:schemeClr val="tx1"/>
                </a:solidFill>
                <a:effectLst/>
                <a:latin typeface="+mn-lt"/>
                <a:ea typeface="+mn-ea"/>
                <a:cs typeface="+mn-cs"/>
                <a:hlinkClick r:id="rId3" action="ppaction://hlinkfile" tooltip="Brantjes, 2001 #247"/>
              </a:rPr>
              <a:t>Brantjes et al, 2001</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24</a:t>
            </a:fld>
            <a:endParaRPr lang="en-US"/>
          </a:p>
        </p:txBody>
      </p:sp>
    </p:spTree>
    <p:extLst>
      <p:ext uri="{BB962C8B-B14F-4D97-AF65-F5344CB8AC3E}">
        <p14:creationId xmlns:p14="http://schemas.microsoft.com/office/powerpoint/2010/main" val="1528567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C4A81252-B2A8-AE42-A168-44158177F6FD}" type="slidenum">
              <a:rPr lang="en-US">
                <a:latin typeface="Comic Sans MS" pitchFamily="-110" charset="0"/>
                <a:ea typeface="ＭＳ Ｐゴシック" pitchFamily="-110" charset="-128"/>
                <a:cs typeface="ＭＳ Ｐゴシック" pitchFamily="-110" charset="-128"/>
              </a:rPr>
              <a:pPr/>
              <a:t>25</a:t>
            </a:fld>
            <a:endParaRPr lang="en-US" dirty="0">
              <a:latin typeface="Comic Sans MS" pitchFamily="-110" charset="0"/>
              <a:ea typeface="ＭＳ Ｐゴシック" pitchFamily="-110" charset="-128"/>
              <a:cs typeface="ＭＳ Ｐゴシック" pitchFamily="-110" charset="-128"/>
            </a:endParaRPr>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dirty="0">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1465791-ACFF-F74F-8F1E-38F3A8CF3DBA}" type="slidenum">
              <a:rPr lang="en-US">
                <a:solidFill>
                  <a:srgbClr val="000000"/>
                </a:solidFill>
                <a:latin typeface="Comic Sans MS" pitchFamily="-110" charset="0"/>
                <a:ea typeface="ＭＳ Ｐゴシック" pitchFamily="-110" charset="-128"/>
                <a:cs typeface="ＭＳ Ｐゴシック" pitchFamily="-110" charset="-128"/>
              </a:rPr>
              <a:pPr/>
              <a:t>26</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pPr eaLnBrk="1" hangingPunct="1"/>
            <a:endParaRPr lang="en-US">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p>
            <a:fld id="{3594A9CA-9280-D146-9507-7FD6E328543D}" type="slidenum">
              <a:rPr lang="en-US">
                <a:solidFill>
                  <a:srgbClr val="000000"/>
                </a:solidFill>
                <a:latin typeface="Comic Sans MS" pitchFamily="-110" charset="0"/>
                <a:ea typeface="ＭＳ Ｐゴシック" pitchFamily="-110" charset="-128"/>
                <a:cs typeface="ＭＳ Ｐゴシック" pitchFamily="-110" charset="-128"/>
              </a:rPr>
              <a:pPr/>
              <a:t>27</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a:ln/>
        </p:spPr>
        <p:txBody>
          <a:bodyPr/>
          <a:lstStyle/>
          <a:p>
            <a:pPr eaLnBrk="1" hangingPunct="1"/>
            <a:endParaRPr lang="en-US">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C89648D0-41B5-124E-9EE1-9F9C4CFB4F02}" type="slidenum">
              <a:rPr lang="en-US">
                <a:solidFill>
                  <a:srgbClr val="000000"/>
                </a:solidFill>
                <a:latin typeface="Comic Sans MS" pitchFamily="-110" charset="0"/>
                <a:ea typeface="ＭＳ Ｐゴシック" pitchFamily="-110" charset="-128"/>
                <a:cs typeface="ＭＳ Ｐゴシック" pitchFamily="-110" charset="-128"/>
              </a:rPr>
              <a:pPr/>
              <a:t>30</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a:spcBef>
                <a:spcPct val="0"/>
              </a:spcBef>
            </a:pPr>
            <a:r>
              <a:rPr lang="en-US" sz="2400">
                <a:latin typeface="Comic Sans MS" pitchFamily="-110" charset="0"/>
                <a:ea typeface="ＭＳ Ｐゴシック" pitchFamily="-110" charset="-128"/>
                <a:cs typeface="ＭＳ Ｐゴシック" pitchFamily="-110" charset="-128"/>
              </a:rPr>
              <a:t>tailless (tll ) expression is restricted to the ends of</a:t>
            </a:r>
          </a:p>
          <a:p>
            <a:pPr>
              <a:spcBef>
                <a:spcPct val="0"/>
              </a:spcBef>
            </a:pPr>
            <a:r>
              <a:rPr lang="en-US" sz="2400">
                <a:latin typeface="Comic Sans MS" pitchFamily="-110" charset="0"/>
                <a:ea typeface="ＭＳ Ｐゴシック" pitchFamily="-110" charset="-128"/>
                <a:cs typeface="ＭＳ Ｐゴシック" pitchFamily="-110" charset="-128"/>
              </a:rPr>
              <a:t>wild-type embryos by the Gro-dependent repressor Capicua (Cic),</a:t>
            </a:r>
          </a:p>
          <a:p>
            <a:pPr>
              <a:spcBef>
                <a:spcPct val="0"/>
              </a:spcBef>
            </a:pPr>
            <a:r>
              <a:rPr lang="en-US" sz="2400">
                <a:latin typeface="Comic Sans MS" pitchFamily="-110" charset="0"/>
                <a:ea typeface="ＭＳ Ｐゴシック" pitchFamily="-110" charset="-128"/>
                <a:cs typeface="ＭＳ Ｐゴシック" pitchFamily="-110" charset="-128"/>
              </a:rPr>
              <a:t>thereby allowing expression of knirps (kni ) and Kru¨ppel (Kr) in acentral domain (</a:t>
            </a:r>
            <a:endParaRPr lang="en-US">
              <a:latin typeface="Comic Sans MS" pitchFamily="-110" charset="0"/>
              <a:ea typeface="ＭＳ Ｐゴシック" pitchFamily="-110" charset="-128"/>
              <a:cs typeface="ＭＳ Ｐゴシック" pitchFamily="-110" charset="-128"/>
            </a:endParaRPr>
          </a:p>
          <a:p>
            <a:pPr eaLnBrk="1" hangingPunct="1"/>
            <a:endParaRPr lang="en-US">
              <a:latin typeface="Times New Roman" pitchFamily="-110" charset="0"/>
              <a:ea typeface="ＭＳ Ｐゴシック" pitchFamily="-110" charset="-128"/>
              <a:cs typeface="ＭＳ Ｐゴシック" pitchFamily="-110" charset="-128"/>
            </a:endParaRPr>
          </a:p>
          <a:p>
            <a:pPr eaLnBrk="1" hangingPunct="1"/>
            <a:endParaRPr lang="en-US">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A8DE171-EEE9-2249-8499-BA261D95FB7A}" type="slidenum">
              <a:rPr lang="en-US">
                <a:solidFill>
                  <a:srgbClr val="000000"/>
                </a:solidFill>
                <a:latin typeface="Comic Sans MS" pitchFamily="-110" charset="0"/>
                <a:ea typeface="ＭＳ Ｐゴシック" pitchFamily="-110" charset="-128"/>
                <a:cs typeface="ＭＳ Ｐゴシック" pitchFamily="-110" charset="-128"/>
              </a:rPr>
              <a:pPr/>
              <a:t>31</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latin typeface="Comic Sans MS" pitchFamily="-110" charset="0"/>
                <a:ea typeface="ＭＳ Ｐゴシック" pitchFamily="-110" charset="-128"/>
                <a:cs typeface="ＭＳ Ｐゴシック" pitchFamily="-110" charset="-128"/>
              </a:rPr>
              <a:t>COMPARE WT OE TO LOSS OF TARGET GENES.  MAKE SURE TO ADD ACT-GAL4 PHENOTYPES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A8DE171-EEE9-2249-8499-BA261D95FB7A}" type="slidenum">
              <a:rPr lang="en-US">
                <a:solidFill>
                  <a:srgbClr val="000000"/>
                </a:solidFill>
                <a:latin typeface="Comic Sans MS" pitchFamily="-110" charset="0"/>
                <a:ea typeface="ＭＳ Ｐゴシック" pitchFamily="-110" charset="-128"/>
                <a:cs typeface="ＭＳ Ｐゴシック" pitchFamily="-110" charset="-128"/>
              </a:rPr>
              <a:pPr/>
              <a:t>32</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latin typeface="Comic Sans MS" pitchFamily="-110" charset="0"/>
                <a:ea typeface="ＭＳ Ｐゴシック" pitchFamily="-110" charset="-128"/>
                <a:cs typeface="ＭＳ Ｐゴシック" pitchFamily="-110" charset="-128"/>
              </a:rPr>
              <a:t>COMPARE WT OE TO LOSS OF TARGET GENES.  MAKE SURE TO ADD ACT-GAL4 PHENOTYPES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Drosophila</a:t>
            </a:r>
            <a:r>
              <a:rPr lang="en-US" baseline="0" dirty="0" smtClean="0"/>
              <a:t> development depends in large part upon the spatial and temporal regulation of transcription, a process that requires combinatorial interactions between activators…blah blah..</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A8DE171-EEE9-2249-8499-BA261D95FB7A}" type="slidenum">
              <a:rPr lang="en-US">
                <a:solidFill>
                  <a:srgbClr val="000000"/>
                </a:solidFill>
                <a:latin typeface="Comic Sans MS" pitchFamily="-110" charset="0"/>
                <a:ea typeface="ＭＳ Ｐゴシック" pitchFamily="-110" charset="-128"/>
                <a:cs typeface="ＭＳ Ｐゴシック" pitchFamily="-110" charset="-128"/>
              </a:rPr>
              <a:pPr/>
              <a:t>34</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latin typeface="Comic Sans MS" pitchFamily="-110" charset="0"/>
                <a:ea typeface="ＭＳ Ｐゴシック" pitchFamily="-110" charset="-128"/>
                <a:cs typeface="ＭＳ Ｐゴシック" pitchFamily="-110" charset="-128"/>
              </a:rPr>
              <a:t>COMPARE WT OE TO LOSS OF TARGET GENES.  MAKE SURE TO ADD ACT-GAL4 PHENOTYPES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A8DE171-EEE9-2249-8499-BA261D95FB7A}" type="slidenum">
              <a:rPr lang="en-US">
                <a:solidFill>
                  <a:srgbClr val="000000"/>
                </a:solidFill>
                <a:latin typeface="Comic Sans MS" pitchFamily="-110" charset="0"/>
                <a:ea typeface="ＭＳ Ｐゴシック" pitchFamily="-110" charset="-128"/>
                <a:cs typeface="ＭＳ Ｐゴシック" pitchFamily="-110" charset="-128"/>
              </a:rPr>
              <a:pPr/>
              <a:t>36</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latin typeface="Comic Sans MS" pitchFamily="-110" charset="0"/>
                <a:ea typeface="ＭＳ Ｐゴシック" pitchFamily="-110" charset="-128"/>
                <a:cs typeface="ＭＳ Ｐゴシック" pitchFamily="-110" charset="-128"/>
              </a:rPr>
              <a:t>COMPARE WT OE TO LOSS OF TARGET GENES.  MAKE SURE TO ADD ACT-GAL4 PHENOTYPES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D09F321-BA57-724B-A138-6DBE90B6DE38}" type="slidenum">
              <a:rPr lang="en-US">
                <a:solidFill>
                  <a:srgbClr val="000000"/>
                </a:solidFill>
                <a:latin typeface="Comic Sans MS" pitchFamily="-110" charset="0"/>
                <a:ea typeface="ＭＳ Ｐゴシック" pitchFamily="-110" charset="-128"/>
                <a:cs typeface="ＭＳ Ｐゴシック" pitchFamily="-110" charset="-128"/>
              </a:rPr>
              <a:pPr/>
              <a:t>37</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34819" name="Rectangle 2"/>
          <p:cNvSpPr>
            <a:spLocks noGrp="1" noRot="1" noChangeAspect="1" noChangeArrowheads="1"/>
          </p:cNvSpPr>
          <p:nvPr>
            <p:ph type="sldImg"/>
          </p:nvPr>
        </p:nvSpPr>
        <p:spPr>
          <a:solidFill>
            <a:srgbClr val="FFFFFF"/>
          </a:solidFill>
          <a:ln/>
        </p:spPr>
      </p:sp>
      <p:sp>
        <p:nvSpPr>
          <p:cNvPr id="38915"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defRPr/>
            </a:pPr>
            <a:r>
              <a:rPr lang="en-US" sz="2400" dirty="0">
                <a:solidFill>
                  <a:schemeClr val="bg1"/>
                </a:solidFill>
                <a:effectLst>
                  <a:outerShdw blurRad="38100" dist="38100" dir="2700000" algn="tl">
                    <a:srgbClr val="DDDDDD"/>
                  </a:outerShdw>
                </a:effectLst>
              </a:rPr>
              <a:t>Dpp binds to a heteromeric type II/</a:t>
            </a:r>
            <a:r>
              <a:rPr lang="en-US" sz="2400" dirty="0" err="1">
                <a:solidFill>
                  <a:schemeClr val="bg1"/>
                </a:solidFill>
                <a:effectLst>
                  <a:outerShdw blurRad="38100" dist="38100" dir="2700000" algn="tl">
                    <a:srgbClr val="DDDDDD"/>
                  </a:outerShdw>
                </a:effectLst>
              </a:rPr>
              <a:t>typeI</a:t>
            </a:r>
            <a:r>
              <a:rPr lang="en-US" sz="2400" dirty="0">
                <a:solidFill>
                  <a:schemeClr val="bg1"/>
                </a:solidFill>
                <a:effectLst>
                  <a:outerShdw blurRad="38100" dist="38100" dir="2700000" algn="tl">
                    <a:srgbClr val="DDDDDD"/>
                  </a:outerShdw>
                </a:effectLst>
              </a:rPr>
              <a:t> </a:t>
            </a:r>
            <a:r>
              <a:rPr lang="en-US" sz="2400" dirty="0" err="1">
                <a:solidFill>
                  <a:schemeClr val="bg1"/>
                </a:solidFill>
                <a:effectLst>
                  <a:outerShdw blurRad="38100" dist="38100" dir="2700000" algn="tl">
                    <a:srgbClr val="DDDDDD"/>
                  </a:outerShdw>
                </a:effectLst>
              </a:rPr>
              <a:t>transmembrane</a:t>
            </a:r>
            <a:r>
              <a:rPr lang="en-US" sz="2400" dirty="0">
                <a:solidFill>
                  <a:schemeClr val="bg1"/>
                </a:solidFill>
                <a:effectLst>
                  <a:outerShdw blurRad="38100" dist="38100" dir="2700000" algn="tl">
                    <a:srgbClr val="DDDDDD"/>
                  </a:outerShdw>
                </a:effectLst>
              </a:rPr>
              <a:t> serine/</a:t>
            </a:r>
            <a:r>
              <a:rPr lang="en-US" sz="2400" dirty="0" err="1">
                <a:solidFill>
                  <a:schemeClr val="bg1"/>
                </a:solidFill>
                <a:effectLst>
                  <a:outerShdw blurRad="38100" dist="38100" dir="2700000" algn="tl">
                    <a:srgbClr val="DDDDDD"/>
                  </a:outerShdw>
                </a:effectLst>
              </a:rPr>
              <a:t>theronine</a:t>
            </a:r>
            <a:r>
              <a:rPr lang="en-US" sz="2400" dirty="0">
                <a:solidFill>
                  <a:schemeClr val="bg1"/>
                </a:solidFill>
                <a:effectLst>
                  <a:outerShdw blurRad="38100" dist="38100" dir="2700000" algn="tl">
                    <a:srgbClr val="DDDDDD"/>
                  </a:outerShdw>
                </a:effectLst>
              </a:rPr>
              <a:t> kinase receptor complex, encoded by </a:t>
            </a:r>
            <a:r>
              <a:rPr lang="en-US" sz="2400" dirty="0" err="1">
                <a:solidFill>
                  <a:schemeClr val="bg1"/>
                </a:solidFill>
                <a:effectLst>
                  <a:outerShdw blurRad="38100" dist="38100" dir="2700000" algn="tl">
                    <a:srgbClr val="DDDDDD"/>
                  </a:outerShdw>
                </a:effectLst>
              </a:rPr>
              <a:t>thickveins</a:t>
            </a:r>
            <a:r>
              <a:rPr lang="en-US" sz="2400" dirty="0">
                <a:solidFill>
                  <a:schemeClr val="bg1"/>
                </a:solidFill>
                <a:effectLst>
                  <a:outerShdw blurRad="38100" dist="38100" dir="2700000" algn="tl">
                    <a:srgbClr val="DDDDDD"/>
                  </a:outerShdw>
                </a:effectLst>
              </a:rPr>
              <a:t> and punt, triggering the phosphorylation of Mad, the drosophila receptor specific </a:t>
            </a:r>
            <a:r>
              <a:rPr lang="en-US" sz="2400" dirty="0" err="1">
                <a:solidFill>
                  <a:schemeClr val="bg1"/>
                </a:solidFill>
                <a:effectLst>
                  <a:outerShdw blurRad="38100" dist="38100" dir="2700000" algn="tl">
                    <a:srgbClr val="DDDDDD"/>
                  </a:outerShdw>
                </a:effectLst>
              </a:rPr>
              <a:t>Smad</a:t>
            </a:r>
            <a:r>
              <a:rPr lang="en-US" sz="2400" dirty="0">
                <a:solidFill>
                  <a:schemeClr val="bg1"/>
                </a:solidFill>
                <a:effectLst>
                  <a:outerShdw blurRad="38100" dist="38100" dir="2700000" algn="tl">
                    <a:srgbClr val="DDDDDD"/>
                  </a:outerShdw>
                </a:effectLst>
              </a:rPr>
              <a:t>. Then </a:t>
            </a:r>
            <a:r>
              <a:rPr lang="en-US" sz="2400" dirty="0" err="1">
                <a:solidFill>
                  <a:schemeClr val="bg1"/>
                </a:solidFill>
                <a:effectLst>
                  <a:outerShdw blurRad="38100" dist="38100" dir="2700000" algn="tl">
                    <a:srgbClr val="DDDDDD"/>
                  </a:outerShdw>
                </a:effectLst>
              </a:rPr>
              <a:t>phosylated</a:t>
            </a:r>
            <a:r>
              <a:rPr lang="en-US" sz="2400" dirty="0">
                <a:solidFill>
                  <a:schemeClr val="bg1"/>
                </a:solidFill>
                <a:effectLst>
                  <a:outerShdw blurRad="38100" dist="38100" dir="2700000" algn="tl">
                    <a:srgbClr val="DDDDDD"/>
                  </a:outerShdw>
                </a:effectLst>
              </a:rPr>
              <a:t> Mad associates with </a:t>
            </a:r>
            <a:r>
              <a:rPr lang="en-US" sz="2400" dirty="0" err="1">
                <a:solidFill>
                  <a:schemeClr val="bg1"/>
                </a:solidFill>
                <a:effectLst>
                  <a:outerShdw blurRad="38100" dist="38100" dir="2700000" algn="tl">
                    <a:srgbClr val="DDDDDD"/>
                  </a:outerShdw>
                </a:effectLst>
              </a:rPr>
              <a:t>Medea</a:t>
            </a:r>
            <a:r>
              <a:rPr lang="en-US" sz="2400" dirty="0">
                <a:solidFill>
                  <a:schemeClr val="bg1"/>
                </a:solidFill>
                <a:effectLst>
                  <a:outerShdw blurRad="38100" dist="38100" dir="2700000" algn="tl">
                    <a:srgbClr val="DDDDDD"/>
                  </a:outerShdw>
                </a:effectLst>
              </a:rPr>
              <a:t> and complex enters the nucleus to activate DPP responsive genes.  And when Dpp signaling is active, </a:t>
            </a:r>
            <a:r>
              <a:rPr lang="en-US" sz="2400" dirty="0" err="1">
                <a:solidFill>
                  <a:schemeClr val="bg1"/>
                </a:solidFill>
                <a:effectLst>
                  <a:outerShdw blurRad="38100" dist="38100" dir="2700000" algn="tl">
                    <a:srgbClr val="DDDDDD"/>
                  </a:outerShdw>
                </a:effectLst>
              </a:rPr>
              <a:t>Schnurri</a:t>
            </a:r>
            <a:r>
              <a:rPr lang="en-US" sz="2400" dirty="0">
                <a:solidFill>
                  <a:schemeClr val="bg1"/>
                </a:solidFill>
                <a:effectLst>
                  <a:outerShdw blurRad="38100" dist="38100" dir="2700000" algn="tl">
                    <a:srgbClr val="DDDDDD"/>
                  </a:outerShdw>
                </a:effectLst>
              </a:rPr>
              <a:t> (</a:t>
            </a:r>
            <a:r>
              <a:rPr lang="en-US" sz="2400" dirty="0" err="1">
                <a:solidFill>
                  <a:schemeClr val="bg1"/>
                </a:solidFill>
                <a:effectLst>
                  <a:outerShdw blurRad="38100" dist="38100" dir="2700000" algn="tl">
                    <a:srgbClr val="DDDDDD"/>
                  </a:outerShdw>
                </a:effectLst>
              </a:rPr>
              <a:t>Shn</a:t>
            </a:r>
            <a:r>
              <a:rPr lang="en-US" sz="2400" dirty="0">
                <a:solidFill>
                  <a:schemeClr val="bg1"/>
                </a:solidFill>
                <a:effectLst>
                  <a:outerShdw blurRad="38100" dist="38100" dir="2700000" algn="tl">
                    <a:srgbClr val="DDDDDD"/>
                  </a:outerShdw>
                </a:effectLst>
              </a:rPr>
              <a:t>) switches off </a:t>
            </a:r>
            <a:r>
              <a:rPr lang="en-US" sz="2400" dirty="0" err="1">
                <a:solidFill>
                  <a:schemeClr val="bg1"/>
                </a:solidFill>
                <a:effectLst>
                  <a:outerShdw blurRad="38100" dist="38100" dir="2700000" algn="tl">
                    <a:srgbClr val="DDDDDD"/>
                  </a:outerShdw>
                </a:effectLst>
              </a:rPr>
              <a:t>brinker</a:t>
            </a:r>
            <a:r>
              <a:rPr lang="en-US" sz="2400" dirty="0">
                <a:solidFill>
                  <a:schemeClr val="bg1"/>
                </a:solidFill>
                <a:effectLst>
                  <a:outerShdw blurRad="38100" dist="38100" dir="2700000" algn="tl">
                    <a:srgbClr val="DDDDDD"/>
                  </a:outerShdw>
                </a:effectLst>
              </a:rPr>
              <a:t> expression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D09F321-BA57-724B-A138-6DBE90B6DE38}" type="slidenum">
              <a:rPr lang="en-US">
                <a:solidFill>
                  <a:srgbClr val="000000"/>
                </a:solidFill>
                <a:latin typeface="Comic Sans MS" pitchFamily="-110" charset="0"/>
                <a:ea typeface="ＭＳ Ｐゴシック" pitchFamily="-110" charset="-128"/>
                <a:cs typeface="ＭＳ Ｐゴシック" pitchFamily="-110" charset="-128"/>
              </a:rPr>
              <a:pPr/>
              <a:t>38</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34819" name="Rectangle 2"/>
          <p:cNvSpPr>
            <a:spLocks noGrp="1" noRot="1" noChangeAspect="1" noChangeArrowheads="1"/>
          </p:cNvSpPr>
          <p:nvPr>
            <p:ph type="sldImg"/>
          </p:nvPr>
        </p:nvSpPr>
        <p:spPr>
          <a:solidFill>
            <a:srgbClr val="FFFFFF"/>
          </a:solidFill>
          <a:ln/>
        </p:spPr>
      </p:sp>
      <p:sp>
        <p:nvSpPr>
          <p:cNvPr id="38915"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defRPr/>
            </a:pPr>
            <a:r>
              <a:rPr lang="en-US" sz="2400" dirty="0">
                <a:solidFill>
                  <a:schemeClr val="bg1"/>
                </a:solidFill>
                <a:effectLst>
                  <a:outerShdw blurRad="38100" dist="38100" dir="2700000" algn="tl">
                    <a:srgbClr val="DDDDDD"/>
                  </a:outerShdw>
                </a:effectLst>
              </a:rPr>
              <a:t>Dpp binds to a heteromeric type II/</a:t>
            </a:r>
            <a:r>
              <a:rPr lang="en-US" sz="2400" dirty="0" err="1">
                <a:solidFill>
                  <a:schemeClr val="bg1"/>
                </a:solidFill>
                <a:effectLst>
                  <a:outerShdw blurRad="38100" dist="38100" dir="2700000" algn="tl">
                    <a:srgbClr val="DDDDDD"/>
                  </a:outerShdw>
                </a:effectLst>
              </a:rPr>
              <a:t>typeI</a:t>
            </a:r>
            <a:r>
              <a:rPr lang="en-US" sz="2400" dirty="0">
                <a:solidFill>
                  <a:schemeClr val="bg1"/>
                </a:solidFill>
                <a:effectLst>
                  <a:outerShdw blurRad="38100" dist="38100" dir="2700000" algn="tl">
                    <a:srgbClr val="DDDDDD"/>
                  </a:outerShdw>
                </a:effectLst>
              </a:rPr>
              <a:t> </a:t>
            </a:r>
            <a:r>
              <a:rPr lang="en-US" sz="2400" dirty="0" err="1">
                <a:solidFill>
                  <a:schemeClr val="bg1"/>
                </a:solidFill>
                <a:effectLst>
                  <a:outerShdw blurRad="38100" dist="38100" dir="2700000" algn="tl">
                    <a:srgbClr val="DDDDDD"/>
                  </a:outerShdw>
                </a:effectLst>
              </a:rPr>
              <a:t>transmembrane</a:t>
            </a:r>
            <a:r>
              <a:rPr lang="en-US" sz="2400" dirty="0">
                <a:solidFill>
                  <a:schemeClr val="bg1"/>
                </a:solidFill>
                <a:effectLst>
                  <a:outerShdw blurRad="38100" dist="38100" dir="2700000" algn="tl">
                    <a:srgbClr val="DDDDDD"/>
                  </a:outerShdw>
                </a:effectLst>
              </a:rPr>
              <a:t> serine/</a:t>
            </a:r>
            <a:r>
              <a:rPr lang="en-US" sz="2400" dirty="0" err="1">
                <a:solidFill>
                  <a:schemeClr val="bg1"/>
                </a:solidFill>
                <a:effectLst>
                  <a:outerShdw blurRad="38100" dist="38100" dir="2700000" algn="tl">
                    <a:srgbClr val="DDDDDD"/>
                  </a:outerShdw>
                </a:effectLst>
              </a:rPr>
              <a:t>theronine</a:t>
            </a:r>
            <a:r>
              <a:rPr lang="en-US" sz="2400" dirty="0">
                <a:solidFill>
                  <a:schemeClr val="bg1"/>
                </a:solidFill>
                <a:effectLst>
                  <a:outerShdw blurRad="38100" dist="38100" dir="2700000" algn="tl">
                    <a:srgbClr val="DDDDDD"/>
                  </a:outerShdw>
                </a:effectLst>
              </a:rPr>
              <a:t> kinase receptor complex, encoded by </a:t>
            </a:r>
            <a:r>
              <a:rPr lang="en-US" sz="2400" dirty="0" err="1">
                <a:solidFill>
                  <a:schemeClr val="bg1"/>
                </a:solidFill>
                <a:effectLst>
                  <a:outerShdw blurRad="38100" dist="38100" dir="2700000" algn="tl">
                    <a:srgbClr val="DDDDDD"/>
                  </a:outerShdw>
                </a:effectLst>
              </a:rPr>
              <a:t>thickveins</a:t>
            </a:r>
            <a:r>
              <a:rPr lang="en-US" sz="2400" dirty="0">
                <a:solidFill>
                  <a:schemeClr val="bg1"/>
                </a:solidFill>
                <a:effectLst>
                  <a:outerShdw blurRad="38100" dist="38100" dir="2700000" algn="tl">
                    <a:srgbClr val="DDDDDD"/>
                  </a:outerShdw>
                </a:effectLst>
              </a:rPr>
              <a:t> and punt, triggering the phosphorylation of Mad, the drosophila receptor specific </a:t>
            </a:r>
            <a:r>
              <a:rPr lang="en-US" sz="2400" dirty="0" err="1">
                <a:solidFill>
                  <a:schemeClr val="bg1"/>
                </a:solidFill>
                <a:effectLst>
                  <a:outerShdw blurRad="38100" dist="38100" dir="2700000" algn="tl">
                    <a:srgbClr val="DDDDDD"/>
                  </a:outerShdw>
                </a:effectLst>
              </a:rPr>
              <a:t>Smad</a:t>
            </a:r>
            <a:r>
              <a:rPr lang="en-US" sz="2400" dirty="0">
                <a:solidFill>
                  <a:schemeClr val="bg1"/>
                </a:solidFill>
                <a:effectLst>
                  <a:outerShdw blurRad="38100" dist="38100" dir="2700000" algn="tl">
                    <a:srgbClr val="DDDDDD"/>
                  </a:outerShdw>
                </a:effectLst>
              </a:rPr>
              <a:t>. Then </a:t>
            </a:r>
            <a:r>
              <a:rPr lang="en-US" sz="2400" dirty="0" err="1">
                <a:solidFill>
                  <a:schemeClr val="bg1"/>
                </a:solidFill>
                <a:effectLst>
                  <a:outerShdw blurRad="38100" dist="38100" dir="2700000" algn="tl">
                    <a:srgbClr val="DDDDDD"/>
                  </a:outerShdw>
                </a:effectLst>
              </a:rPr>
              <a:t>phosylated</a:t>
            </a:r>
            <a:r>
              <a:rPr lang="en-US" sz="2400" dirty="0">
                <a:solidFill>
                  <a:schemeClr val="bg1"/>
                </a:solidFill>
                <a:effectLst>
                  <a:outerShdw blurRad="38100" dist="38100" dir="2700000" algn="tl">
                    <a:srgbClr val="DDDDDD"/>
                  </a:outerShdw>
                </a:effectLst>
              </a:rPr>
              <a:t> Mad associates with </a:t>
            </a:r>
            <a:r>
              <a:rPr lang="en-US" sz="2400" dirty="0" err="1">
                <a:solidFill>
                  <a:schemeClr val="bg1"/>
                </a:solidFill>
                <a:effectLst>
                  <a:outerShdw blurRad="38100" dist="38100" dir="2700000" algn="tl">
                    <a:srgbClr val="DDDDDD"/>
                  </a:outerShdw>
                </a:effectLst>
              </a:rPr>
              <a:t>Medea</a:t>
            </a:r>
            <a:r>
              <a:rPr lang="en-US" sz="2400" dirty="0">
                <a:solidFill>
                  <a:schemeClr val="bg1"/>
                </a:solidFill>
                <a:effectLst>
                  <a:outerShdw blurRad="38100" dist="38100" dir="2700000" algn="tl">
                    <a:srgbClr val="DDDDDD"/>
                  </a:outerShdw>
                </a:effectLst>
              </a:rPr>
              <a:t> and complex enters the nucleus to activate DPP responsive genes.  And when Dpp signaling is active, </a:t>
            </a:r>
            <a:r>
              <a:rPr lang="en-US" sz="2400" dirty="0" err="1">
                <a:solidFill>
                  <a:schemeClr val="bg1"/>
                </a:solidFill>
                <a:effectLst>
                  <a:outerShdw blurRad="38100" dist="38100" dir="2700000" algn="tl">
                    <a:srgbClr val="DDDDDD"/>
                  </a:outerShdw>
                </a:effectLst>
              </a:rPr>
              <a:t>Schnurri</a:t>
            </a:r>
            <a:r>
              <a:rPr lang="en-US" sz="2400" dirty="0">
                <a:solidFill>
                  <a:schemeClr val="bg1"/>
                </a:solidFill>
                <a:effectLst>
                  <a:outerShdw blurRad="38100" dist="38100" dir="2700000" algn="tl">
                    <a:srgbClr val="DDDDDD"/>
                  </a:outerShdw>
                </a:effectLst>
              </a:rPr>
              <a:t> (</a:t>
            </a:r>
            <a:r>
              <a:rPr lang="en-US" sz="2400" dirty="0" err="1">
                <a:solidFill>
                  <a:schemeClr val="bg1"/>
                </a:solidFill>
                <a:effectLst>
                  <a:outerShdw blurRad="38100" dist="38100" dir="2700000" algn="tl">
                    <a:srgbClr val="DDDDDD"/>
                  </a:outerShdw>
                </a:effectLst>
              </a:rPr>
              <a:t>Shn</a:t>
            </a:r>
            <a:r>
              <a:rPr lang="en-US" sz="2400" dirty="0">
                <a:solidFill>
                  <a:schemeClr val="bg1"/>
                </a:solidFill>
                <a:effectLst>
                  <a:outerShdw blurRad="38100" dist="38100" dir="2700000" algn="tl">
                    <a:srgbClr val="DDDDDD"/>
                  </a:outerShdw>
                </a:effectLst>
              </a:rPr>
              <a:t>) switches off </a:t>
            </a:r>
            <a:r>
              <a:rPr lang="en-US" sz="2400" dirty="0" err="1">
                <a:solidFill>
                  <a:schemeClr val="bg1"/>
                </a:solidFill>
                <a:effectLst>
                  <a:outerShdw blurRad="38100" dist="38100" dir="2700000" algn="tl">
                    <a:srgbClr val="DDDDDD"/>
                  </a:outerShdw>
                </a:effectLst>
              </a:rPr>
              <a:t>brinker</a:t>
            </a:r>
            <a:r>
              <a:rPr lang="en-US" sz="2400" dirty="0">
                <a:solidFill>
                  <a:schemeClr val="bg1"/>
                </a:solidFill>
                <a:effectLst>
                  <a:outerShdw blurRad="38100" dist="38100" dir="2700000" algn="tl">
                    <a:srgbClr val="DDDDDD"/>
                  </a:outerShdw>
                </a:effectLst>
              </a:rPr>
              <a:t> expression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CD09F321-BA57-724B-A138-6DBE90B6DE38}" type="slidenum">
              <a:rPr lang="en-US">
                <a:solidFill>
                  <a:srgbClr val="000000"/>
                </a:solidFill>
                <a:latin typeface="Comic Sans MS" pitchFamily="-110" charset="0"/>
                <a:ea typeface="ＭＳ Ｐゴシック" pitchFamily="-110" charset="-128"/>
                <a:cs typeface="ＭＳ Ｐゴシック" pitchFamily="-110" charset="-128"/>
              </a:rPr>
              <a:pPr/>
              <a:t>39</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34819" name="Rectangle 2"/>
          <p:cNvSpPr>
            <a:spLocks noGrp="1" noRot="1" noChangeAspect="1" noChangeArrowheads="1"/>
          </p:cNvSpPr>
          <p:nvPr>
            <p:ph type="sldImg"/>
          </p:nvPr>
        </p:nvSpPr>
        <p:spPr>
          <a:solidFill>
            <a:srgbClr val="FFFFFF"/>
          </a:solidFill>
          <a:ln/>
        </p:spPr>
      </p:sp>
      <p:sp>
        <p:nvSpPr>
          <p:cNvPr id="38915" name="Rectangle 3"/>
          <p:cNvSpPr>
            <a:spLocks noGrp="1" noChangeArrowheads="1"/>
          </p:cNvSpPr>
          <p:nvPr>
            <p:ph type="body" idx="1"/>
          </p:nvPr>
        </p:nvSpPr>
        <p:spPr>
          <a:xfrm>
            <a:off x="685800" y="4344988"/>
            <a:ext cx="5486400" cy="4113212"/>
          </a:xfrm>
          <a:solidFill>
            <a:srgbClr val="FFFFFF"/>
          </a:solidFill>
          <a:ln>
            <a:solidFill>
              <a:srgbClr val="000000"/>
            </a:solidFill>
          </a:ln>
        </p:spPr>
        <p:txBody>
          <a:bodyPr/>
          <a:lstStyle/>
          <a:p>
            <a:pPr eaLnBrk="1" hangingPunct="1">
              <a:defRPr/>
            </a:pPr>
            <a:r>
              <a:rPr lang="en-US" sz="2400" dirty="0">
                <a:solidFill>
                  <a:schemeClr val="bg1"/>
                </a:solidFill>
                <a:effectLst>
                  <a:outerShdw blurRad="38100" dist="38100" dir="2700000" algn="tl">
                    <a:srgbClr val="DDDDDD"/>
                  </a:outerShdw>
                </a:effectLst>
              </a:rPr>
              <a:t>Dpp binds to a heteromeric type II/</a:t>
            </a:r>
            <a:r>
              <a:rPr lang="en-US" sz="2400" dirty="0" err="1">
                <a:solidFill>
                  <a:schemeClr val="bg1"/>
                </a:solidFill>
                <a:effectLst>
                  <a:outerShdw blurRad="38100" dist="38100" dir="2700000" algn="tl">
                    <a:srgbClr val="DDDDDD"/>
                  </a:outerShdw>
                </a:effectLst>
              </a:rPr>
              <a:t>typeI</a:t>
            </a:r>
            <a:r>
              <a:rPr lang="en-US" sz="2400" dirty="0">
                <a:solidFill>
                  <a:schemeClr val="bg1"/>
                </a:solidFill>
                <a:effectLst>
                  <a:outerShdw blurRad="38100" dist="38100" dir="2700000" algn="tl">
                    <a:srgbClr val="DDDDDD"/>
                  </a:outerShdw>
                </a:effectLst>
              </a:rPr>
              <a:t> </a:t>
            </a:r>
            <a:r>
              <a:rPr lang="en-US" sz="2400" dirty="0" err="1">
                <a:solidFill>
                  <a:schemeClr val="bg1"/>
                </a:solidFill>
                <a:effectLst>
                  <a:outerShdw blurRad="38100" dist="38100" dir="2700000" algn="tl">
                    <a:srgbClr val="DDDDDD"/>
                  </a:outerShdw>
                </a:effectLst>
              </a:rPr>
              <a:t>transmembrane</a:t>
            </a:r>
            <a:r>
              <a:rPr lang="en-US" sz="2400" dirty="0">
                <a:solidFill>
                  <a:schemeClr val="bg1"/>
                </a:solidFill>
                <a:effectLst>
                  <a:outerShdw blurRad="38100" dist="38100" dir="2700000" algn="tl">
                    <a:srgbClr val="DDDDDD"/>
                  </a:outerShdw>
                </a:effectLst>
              </a:rPr>
              <a:t> serine/</a:t>
            </a:r>
            <a:r>
              <a:rPr lang="en-US" sz="2400" dirty="0" err="1">
                <a:solidFill>
                  <a:schemeClr val="bg1"/>
                </a:solidFill>
                <a:effectLst>
                  <a:outerShdw blurRad="38100" dist="38100" dir="2700000" algn="tl">
                    <a:srgbClr val="DDDDDD"/>
                  </a:outerShdw>
                </a:effectLst>
              </a:rPr>
              <a:t>theronine</a:t>
            </a:r>
            <a:r>
              <a:rPr lang="en-US" sz="2400" dirty="0">
                <a:solidFill>
                  <a:schemeClr val="bg1"/>
                </a:solidFill>
                <a:effectLst>
                  <a:outerShdw blurRad="38100" dist="38100" dir="2700000" algn="tl">
                    <a:srgbClr val="DDDDDD"/>
                  </a:outerShdw>
                </a:effectLst>
              </a:rPr>
              <a:t> kinase receptor complex, encoded by </a:t>
            </a:r>
            <a:r>
              <a:rPr lang="en-US" sz="2400" dirty="0" err="1">
                <a:solidFill>
                  <a:schemeClr val="bg1"/>
                </a:solidFill>
                <a:effectLst>
                  <a:outerShdw blurRad="38100" dist="38100" dir="2700000" algn="tl">
                    <a:srgbClr val="DDDDDD"/>
                  </a:outerShdw>
                </a:effectLst>
              </a:rPr>
              <a:t>thickveins</a:t>
            </a:r>
            <a:r>
              <a:rPr lang="en-US" sz="2400" dirty="0">
                <a:solidFill>
                  <a:schemeClr val="bg1"/>
                </a:solidFill>
                <a:effectLst>
                  <a:outerShdw blurRad="38100" dist="38100" dir="2700000" algn="tl">
                    <a:srgbClr val="DDDDDD"/>
                  </a:outerShdw>
                </a:effectLst>
              </a:rPr>
              <a:t> and punt, triggering the phosphorylation of Mad, the drosophila receptor specific </a:t>
            </a:r>
            <a:r>
              <a:rPr lang="en-US" sz="2400" dirty="0" err="1">
                <a:solidFill>
                  <a:schemeClr val="bg1"/>
                </a:solidFill>
                <a:effectLst>
                  <a:outerShdw blurRad="38100" dist="38100" dir="2700000" algn="tl">
                    <a:srgbClr val="DDDDDD"/>
                  </a:outerShdw>
                </a:effectLst>
              </a:rPr>
              <a:t>Smad</a:t>
            </a:r>
            <a:r>
              <a:rPr lang="en-US" sz="2400" dirty="0">
                <a:solidFill>
                  <a:schemeClr val="bg1"/>
                </a:solidFill>
                <a:effectLst>
                  <a:outerShdw blurRad="38100" dist="38100" dir="2700000" algn="tl">
                    <a:srgbClr val="DDDDDD"/>
                  </a:outerShdw>
                </a:effectLst>
              </a:rPr>
              <a:t>. Then </a:t>
            </a:r>
            <a:r>
              <a:rPr lang="en-US" sz="2400" dirty="0" err="1">
                <a:solidFill>
                  <a:schemeClr val="bg1"/>
                </a:solidFill>
                <a:effectLst>
                  <a:outerShdw blurRad="38100" dist="38100" dir="2700000" algn="tl">
                    <a:srgbClr val="DDDDDD"/>
                  </a:outerShdw>
                </a:effectLst>
              </a:rPr>
              <a:t>phosylated</a:t>
            </a:r>
            <a:r>
              <a:rPr lang="en-US" sz="2400" dirty="0">
                <a:solidFill>
                  <a:schemeClr val="bg1"/>
                </a:solidFill>
                <a:effectLst>
                  <a:outerShdw blurRad="38100" dist="38100" dir="2700000" algn="tl">
                    <a:srgbClr val="DDDDDD"/>
                  </a:outerShdw>
                </a:effectLst>
              </a:rPr>
              <a:t> Mad associates with </a:t>
            </a:r>
            <a:r>
              <a:rPr lang="en-US" sz="2400" dirty="0" err="1">
                <a:solidFill>
                  <a:schemeClr val="bg1"/>
                </a:solidFill>
                <a:effectLst>
                  <a:outerShdw blurRad="38100" dist="38100" dir="2700000" algn="tl">
                    <a:srgbClr val="DDDDDD"/>
                  </a:outerShdw>
                </a:effectLst>
              </a:rPr>
              <a:t>Medea</a:t>
            </a:r>
            <a:r>
              <a:rPr lang="en-US" sz="2400" dirty="0">
                <a:solidFill>
                  <a:schemeClr val="bg1"/>
                </a:solidFill>
                <a:effectLst>
                  <a:outerShdw blurRad="38100" dist="38100" dir="2700000" algn="tl">
                    <a:srgbClr val="DDDDDD"/>
                  </a:outerShdw>
                </a:effectLst>
              </a:rPr>
              <a:t> and complex enters the nucleus to activate DPP responsive genes.  And when Dpp signaling is active, </a:t>
            </a:r>
            <a:r>
              <a:rPr lang="en-US" sz="2400" dirty="0" err="1">
                <a:solidFill>
                  <a:schemeClr val="bg1"/>
                </a:solidFill>
                <a:effectLst>
                  <a:outerShdw blurRad="38100" dist="38100" dir="2700000" algn="tl">
                    <a:srgbClr val="DDDDDD"/>
                  </a:outerShdw>
                </a:effectLst>
              </a:rPr>
              <a:t>Schnurri</a:t>
            </a:r>
            <a:r>
              <a:rPr lang="en-US" sz="2400" dirty="0">
                <a:solidFill>
                  <a:schemeClr val="bg1"/>
                </a:solidFill>
                <a:effectLst>
                  <a:outerShdw blurRad="38100" dist="38100" dir="2700000" algn="tl">
                    <a:srgbClr val="DDDDDD"/>
                  </a:outerShdw>
                </a:effectLst>
              </a:rPr>
              <a:t> (</a:t>
            </a:r>
            <a:r>
              <a:rPr lang="en-US" sz="2400" dirty="0" err="1">
                <a:solidFill>
                  <a:schemeClr val="bg1"/>
                </a:solidFill>
                <a:effectLst>
                  <a:outerShdw blurRad="38100" dist="38100" dir="2700000" algn="tl">
                    <a:srgbClr val="DDDDDD"/>
                  </a:outerShdw>
                </a:effectLst>
              </a:rPr>
              <a:t>Shn</a:t>
            </a:r>
            <a:r>
              <a:rPr lang="en-US" sz="2400" dirty="0">
                <a:solidFill>
                  <a:schemeClr val="bg1"/>
                </a:solidFill>
                <a:effectLst>
                  <a:outerShdw blurRad="38100" dist="38100" dir="2700000" algn="tl">
                    <a:srgbClr val="DDDDDD"/>
                  </a:outerShdw>
                </a:effectLst>
              </a:rPr>
              <a:t>) switches off </a:t>
            </a:r>
            <a:r>
              <a:rPr lang="en-US" sz="2400" dirty="0" err="1">
                <a:solidFill>
                  <a:schemeClr val="bg1"/>
                </a:solidFill>
                <a:effectLst>
                  <a:outerShdw blurRad="38100" dist="38100" dir="2700000" algn="tl">
                    <a:srgbClr val="DDDDDD"/>
                  </a:outerShdw>
                </a:effectLst>
              </a:rPr>
              <a:t>brinker</a:t>
            </a:r>
            <a:r>
              <a:rPr lang="en-US" sz="2400" dirty="0">
                <a:solidFill>
                  <a:schemeClr val="bg1"/>
                </a:solidFill>
                <a:effectLst>
                  <a:outerShdw blurRad="38100" dist="38100" dir="2700000" algn="tl">
                    <a:srgbClr val="DDDDDD"/>
                  </a:outerShdw>
                </a:effectLst>
              </a:rPr>
              <a:t> expression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B1E19957-3015-2B44-AE53-AF8F627283BE}" type="slidenum">
              <a:rPr lang="en-US">
                <a:solidFill>
                  <a:srgbClr val="000000"/>
                </a:solidFill>
                <a:latin typeface="Comic Sans MS" pitchFamily="-110" charset="0"/>
                <a:ea typeface="ＭＳ Ｐゴシック" pitchFamily="-110" charset="-128"/>
                <a:cs typeface="ＭＳ Ｐゴシック" pitchFamily="-110" charset="-128"/>
              </a:rPr>
              <a:pPr/>
              <a:t>40</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US">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5A8DE171-EEE9-2249-8499-BA261D95FB7A}" type="slidenum">
              <a:rPr lang="en-US">
                <a:solidFill>
                  <a:srgbClr val="000000"/>
                </a:solidFill>
                <a:latin typeface="Comic Sans MS" pitchFamily="-110" charset="0"/>
                <a:ea typeface="ＭＳ Ｐゴシック" pitchFamily="-110" charset="-128"/>
                <a:cs typeface="ＭＳ Ｐゴシック" pitchFamily="-110" charset="-128"/>
              </a:rPr>
              <a:pPr/>
              <a:t>41</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r>
              <a:rPr lang="en-US" smtClean="0">
                <a:latin typeface="Comic Sans MS" pitchFamily="-110" charset="0"/>
                <a:ea typeface="ＭＳ Ｐゴシック" pitchFamily="-110" charset="-128"/>
                <a:cs typeface="ＭＳ Ｐゴシック" pitchFamily="-110" charset="-128"/>
              </a:rPr>
              <a:t>COMPARE WT OE TO LOSS OF TARGET GENES.  MAKE SURE TO ADD ACT-GAL4 PHENOTYPES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D9D02095-834B-EC40-BB80-278C7E725A66}" type="slidenum">
              <a:rPr lang="en-US">
                <a:solidFill>
                  <a:srgbClr val="000000"/>
                </a:solidFill>
                <a:latin typeface="Comic Sans MS" pitchFamily="-110" charset="0"/>
                <a:ea typeface="ＭＳ Ｐゴシック" pitchFamily="-110" charset="-128"/>
                <a:cs typeface="ＭＳ Ｐゴシック" pitchFamily="-110" charset="-128"/>
              </a:rPr>
              <a:pPr/>
              <a:t>45</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D9D02095-834B-EC40-BB80-278C7E725A66}" type="slidenum">
              <a:rPr lang="en-US">
                <a:solidFill>
                  <a:srgbClr val="000000"/>
                </a:solidFill>
                <a:latin typeface="Comic Sans MS" pitchFamily="-110" charset="0"/>
                <a:ea typeface="ＭＳ Ｐゴシック" pitchFamily="-110" charset="-128"/>
                <a:cs typeface="ＭＳ Ｐゴシック" pitchFamily="-110" charset="-128"/>
              </a:rPr>
              <a:pPr/>
              <a:t>46</a:t>
            </a:fld>
            <a:endParaRPr lang="en-US">
              <a:solidFill>
                <a:srgbClr val="000000"/>
              </a:solidFill>
              <a:latin typeface="Comic Sans MS" pitchFamily="-110" charset="0"/>
              <a:ea typeface="ＭＳ Ｐゴシック" pitchFamily="-110" charset="-128"/>
              <a:cs typeface="ＭＳ Ｐゴシック" pitchFamily="-110" charset="-128"/>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atin typeface="Comic Sans MS" pitchFamily="-110" charset="0"/>
              <a:ea typeface="ＭＳ Ｐゴシック" pitchFamily="-110" charset="-128"/>
              <a:cs typeface="ＭＳ Ｐゴシック" pitchFamily="-110"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dirty="0" smtClean="0">
                <a:latin typeface="Arial"/>
                <a:cs typeface="Arial"/>
              </a:rPr>
              <a:t>Implications: </a:t>
            </a:r>
          </a:p>
          <a:p>
            <a:pPr marL="284163" indent="-284163">
              <a:buFont typeface="Arial"/>
              <a:buChar char="•"/>
            </a:pPr>
            <a:r>
              <a:rPr lang="en-US" sz="1800" u="sng" dirty="0" smtClean="0">
                <a:latin typeface="Arial"/>
                <a:cs typeface="Arial"/>
              </a:rPr>
              <a:t>Down regulation by the SP domain is required for full viability. </a:t>
            </a:r>
            <a:r>
              <a:rPr lang="en-US" sz="1800" i="1" dirty="0" smtClean="0">
                <a:solidFill>
                  <a:srgbClr val="FF0000"/>
                </a:solidFill>
                <a:latin typeface="Arial"/>
                <a:cs typeface="Arial"/>
              </a:rPr>
              <a:t>Points to the role of corepressors in setting the concentration thresholds at which target genes respond to transcription factor gradients.</a:t>
            </a:r>
          </a:p>
          <a:p>
            <a:pPr marL="284163" indent="-284163">
              <a:buFont typeface="Arial"/>
              <a:buChar char="•"/>
            </a:pPr>
            <a:r>
              <a:rPr lang="en-US" sz="1800" u="sng" dirty="0" smtClean="0">
                <a:latin typeface="Arial"/>
                <a:cs typeface="Arial"/>
              </a:rPr>
              <a:t>GP and CcN domains are ESSENTIAL for viability.</a:t>
            </a:r>
            <a:r>
              <a:rPr lang="en-US" sz="1800" dirty="0" smtClean="0">
                <a:latin typeface="Arial"/>
                <a:cs typeface="Arial"/>
              </a:rPr>
              <a:t> </a:t>
            </a:r>
            <a:r>
              <a:rPr lang="en-US" sz="1800" i="1" dirty="0" smtClean="0">
                <a:solidFill>
                  <a:srgbClr val="FF0000"/>
                </a:solidFill>
                <a:latin typeface="Arial"/>
                <a:cs typeface="Arial"/>
              </a:rPr>
              <a:t>How can this be reconciled with previous studies characterizing Gro alleles? </a:t>
            </a:r>
          </a:p>
          <a:p>
            <a:pPr marL="741363" lvl="1" indent="-284163">
              <a:buFont typeface="Wingdings" charset="2"/>
              <a:buChar char="Ø"/>
            </a:pPr>
            <a:r>
              <a:rPr lang="en-US" sz="1800" b="1" i="1" dirty="0" smtClean="0">
                <a:solidFill>
                  <a:srgbClr val="000000"/>
                </a:solidFill>
                <a:latin typeface="Arial"/>
                <a:cs typeface="Arial"/>
              </a:rPr>
              <a:t>A clue may come from the concept of the </a:t>
            </a:r>
            <a:r>
              <a:rPr lang="en-US" sz="1800" b="1" i="1" u="sng" dirty="0" smtClean="0">
                <a:solidFill>
                  <a:srgbClr val="000000"/>
                </a:solidFill>
                <a:latin typeface="Arial"/>
                <a:cs typeface="Arial"/>
              </a:rPr>
              <a:t>“intrinsically disordered protein”</a:t>
            </a:r>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50</a:t>
            </a:fld>
            <a:endParaRPr lang="en-US"/>
          </a:p>
        </p:txBody>
      </p:sp>
    </p:spTree>
    <p:extLst>
      <p:ext uri="{BB962C8B-B14F-4D97-AF65-F5344CB8AC3E}">
        <p14:creationId xmlns:p14="http://schemas.microsoft.com/office/powerpoint/2010/main" val="279292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provided a large data set of possible Gro interacting proteins in the </a:t>
            </a:r>
            <a:r>
              <a:rPr lang="en-US" i="1" dirty="0" smtClean="0"/>
              <a:t>Drosophila</a:t>
            </a:r>
            <a:r>
              <a:rPr lang="en-US" dirty="0" smtClean="0"/>
              <a:t> embryo.  Although much work remains to be done to validate these interactions and demonstrate their biological relevance, the fact that the list of proteins includes a number of previously validated interactors and the fact that the large majority of the proteins interact specifically with a single Gro domain, suggests that many of these interactions are functionally relevant.  Further genetic analysis of these targets will be essential in elucidating the mechanistic requirements underlying Gro-mediated repression.  The finding that the Gro central domains engage in such a diverse array of interactions is consistent with the notion that the central region may be a regulatory hub and may account for Gro’s position as the “champion corepressor”. </a:t>
            </a:r>
          </a:p>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59</a:t>
            </a:fld>
            <a:endParaRPr lang="en-US"/>
          </a:p>
        </p:txBody>
      </p:sp>
    </p:spTree>
    <p:extLst>
      <p:ext uri="{BB962C8B-B14F-4D97-AF65-F5344CB8AC3E}">
        <p14:creationId xmlns:p14="http://schemas.microsoft.com/office/powerpoint/2010/main" val="2133449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Gro interacts with several factors that catalyze the covalent modification of chromatin.  These include the histone H3 Lys9 methyltransferase Su(var)3-9 and its partner Su(var)3-7.  This raises the intriguing possibility that Gro might direct transcriptional silencing by directing the formation of the H3K9 methyl mark, a mark associated with heterochromatic silencing (</a:t>
            </a:r>
            <a:r>
              <a:rPr lang="en-US" sz="1200" u="none" strike="noStrike" kern="1200" dirty="0" smtClean="0">
                <a:solidFill>
                  <a:schemeClr val="tx1"/>
                </a:solidFill>
                <a:effectLst/>
                <a:latin typeface="+mn-lt"/>
                <a:ea typeface="+mn-ea"/>
                <a:cs typeface="+mn-cs"/>
                <a:hlinkClick r:id="rId3" action="ppaction://hlinkfile" tooltip="Ebert, 2006 #704"/>
              </a:rPr>
              <a:t>Ebert et al, 2006</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4" action="ppaction://hlinkfile" tooltip="Hublitz, 2009 #698"/>
              </a:rPr>
              <a:t>Hublitz et al, 2009</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5" action="ppaction://hlinkfile" tooltip="Schotta, 2002 #705"/>
              </a:rPr>
              <a:t>Schotta et al, 2002</a:t>
            </a:r>
            <a:r>
              <a:rPr lang="en-US" sz="1200" kern="1200" dirty="0" smtClean="0">
                <a:solidFill>
                  <a:schemeClr val="tx1"/>
                </a:solidFill>
                <a:effectLst/>
                <a:latin typeface="+mn-lt"/>
                <a:ea typeface="+mn-ea"/>
                <a:cs typeface="+mn-cs"/>
              </a:rPr>
              <a:t>).  Although both Gro-mediated silencing and heterochromatic silencing are long-range phenomena, Gro mediated silencing is much more readily reversible than heterochromatic silencing, which is an epigenetically stable state.  So it will be interesting to see if this same chromosomal mark is associated with both types of repression.  Other histone modifying enzymes with which Gro interacts are the Ben/Ubc13 H2Av Lys119 ubiquitylating enzyme (</a:t>
            </a:r>
            <a:r>
              <a:rPr lang="en-US" sz="1200" u="none" strike="noStrike" kern="1200" dirty="0" smtClean="0">
                <a:solidFill>
                  <a:schemeClr val="tx1"/>
                </a:solidFill>
                <a:effectLst/>
                <a:latin typeface="+mn-lt"/>
                <a:ea typeface="+mn-ea"/>
                <a:cs typeface="+mn-cs"/>
                <a:hlinkClick r:id="rId6" action="ppaction://hlinkfile" tooltip="Ikura, 2007 #706"/>
              </a:rPr>
              <a:t>Ikura et al, 2007</a:t>
            </a:r>
            <a:r>
              <a:rPr lang="en-US" sz="1200" kern="1200" dirty="0" smtClean="0">
                <a:solidFill>
                  <a:schemeClr val="tx1"/>
                </a:solidFill>
                <a:effectLst/>
                <a:latin typeface="+mn-lt"/>
                <a:ea typeface="+mn-ea"/>
                <a:cs typeface="+mn-cs"/>
              </a:rPr>
              <a:t>), the H2A Thr119 kinase Ball/Nhk1, and the H3 Ser10 phosphatase Pp2A (</a:t>
            </a:r>
            <a:r>
              <a:rPr lang="en-US" sz="1200" u="none" strike="noStrike" kern="1200" dirty="0" smtClean="0">
                <a:solidFill>
                  <a:schemeClr val="tx1"/>
                </a:solidFill>
                <a:effectLst/>
                <a:latin typeface="+mn-lt"/>
                <a:ea typeface="+mn-ea"/>
                <a:cs typeface="+mn-cs"/>
                <a:hlinkClick r:id="rId7" action="ppaction://hlinkfile" tooltip="Nowak, 2003 #703"/>
              </a:rPr>
              <a:t>Nowak et al, 2003</a:t>
            </a:r>
            <a:r>
              <a:rPr lang="en-US" sz="1200" kern="1200" dirty="0" smtClean="0">
                <a:solidFill>
                  <a:schemeClr val="tx1"/>
                </a:solidFill>
                <a:effectLst/>
                <a:latin typeface="+mn-lt"/>
                <a:ea typeface="+mn-ea"/>
                <a:cs typeface="+mn-cs"/>
              </a:rPr>
              <a:t>).  Thus, Gro may be at the heart of many key events in chromatin biology</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60</a:t>
            </a:fld>
            <a:endParaRPr lang="en-US"/>
          </a:p>
        </p:txBody>
      </p:sp>
    </p:spTree>
    <p:extLst>
      <p:ext uri="{BB962C8B-B14F-4D97-AF65-F5344CB8AC3E}">
        <p14:creationId xmlns:p14="http://schemas.microsoft.com/office/powerpoint/2010/main" val="1959993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endParaRPr lang="en-US" sz="1200" dirty="0" smtClean="0">
              <a:latin typeface="Arial"/>
              <a:cs typeface="Arial"/>
            </a:endParaRPr>
          </a:p>
          <a:p>
            <a:pPr marL="342900" indent="-342900">
              <a:buAutoNum type="arabicParenR"/>
            </a:pPr>
            <a:r>
              <a:rPr lang="en-US" sz="1200" dirty="0" smtClean="0">
                <a:latin typeface="Arial"/>
                <a:cs typeface="Arial"/>
              </a:rPr>
              <a:t>Despite being poorly conserved, immutable, and probably disordered, the central domains of Gro are essential for function</a:t>
            </a:r>
          </a:p>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61</a:t>
            </a:fld>
            <a:endParaRPr lang="en-US"/>
          </a:p>
        </p:txBody>
      </p:sp>
    </p:spTree>
    <p:extLst>
      <p:ext uri="{BB962C8B-B14F-4D97-AF65-F5344CB8AC3E}">
        <p14:creationId xmlns:p14="http://schemas.microsoft.com/office/powerpoint/2010/main" val="1726432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discovery of Gro family members in many different species provides increasing evidence that Gro proteins play widespread roles during development. </a:t>
            </a:r>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10</a:t>
            </a:fld>
            <a:endParaRPr lang="en-US"/>
          </a:p>
        </p:txBody>
      </p:sp>
    </p:spTree>
    <p:extLst>
      <p:ext uri="{BB962C8B-B14F-4D97-AF65-F5344CB8AC3E}">
        <p14:creationId xmlns:p14="http://schemas.microsoft.com/office/powerpoint/2010/main" val="1726432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discovery of Gro family members in many different species provides increasing evidence that Gro proteins play widespread roles during development. </a:t>
            </a:r>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11</a:t>
            </a:fld>
            <a:endParaRPr lang="en-US"/>
          </a:p>
        </p:txBody>
      </p:sp>
    </p:spTree>
    <p:extLst>
      <p:ext uri="{BB962C8B-B14F-4D97-AF65-F5344CB8AC3E}">
        <p14:creationId xmlns:p14="http://schemas.microsoft.com/office/powerpoint/2010/main" val="1726432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Although the functions of the Q and WD-repeat domains have been extensively studied, the internal domains are not well characterized.  Sequencing of a large set of lethal Gro/TLE point mutant alleles revealed a large number of mutations that map to the WD-repeat domain and a smaller number that map to the Q domain, demonstrating the functional importance of these two domain (</a:t>
            </a:r>
            <a:r>
              <a:rPr lang="en-US" sz="1200" u="none" strike="noStrike" kern="1200" dirty="0" smtClean="0">
                <a:solidFill>
                  <a:schemeClr val="tx1"/>
                </a:solidFill>
                <a:effectLst/>
                <a:latin typeface="+mn-lt"/>
                <a:ea typeface="+mn-ea"/>
                <a:cs typeface="+mn-cs"/>
                <a:hlinkClick r:id="rId3" action="ppaction://hlinkfile" tooltip="Jennings, 2006 #122"/>
              </a:rPr>
              <a:t>Jennings et al, 2006</a:t>
            </a:r>
            <a:r>
              <a:rPr lang="en-US" sz="1200" kern="1200" dirty="0" smtClean="0">
                <a:solidFill>
                  <a:schemeClr val="tx1"/>
                </a:solidFill>
                <a:effectLst/>
                <a:latin typeface="+mn-lt"/>
                <a:ea typeface="+mn-ea"/>
                <a:cs typeface="+mn-cs"/>
              </a:rPr>
              <a:t>; </a:t>
            </a:r>
            <a:r>
              <a:rPr lang="en-US" sz="1200" u="none" strike="noStrike" kern="1200" dirty="0" smtClean="0">
                <a:solidFill>
                  <a:schemeClr val="tx1"/>
                </a:solidFill>
                <a:effectLst/>
                <a:latin typeface="+mn-lt"/>
                <a:ea typeface="+mn-ea"/>
                <a:cs typeface="+mn-cs"/>
                <a:hlinkClick r:id="rId4" action="ppaction://hlinkfile" tooltip="Jennings, 2008 #85"/>
              </a:rPr>
              <a:t>Jennings et al, 2008</a:t>
            </a:r>
            <a:r>
              <a:rPr lang="en-US" sz="1200" kern="1200" dirty="0" smtClean="0">
                <a:solidFill>
                  <a:schemeClr val="tx1"/>
                </a:solidFill>
                <a:effectLst/>
                <a:latin typeface="+mn-lt"/>
                <a:ea typeface="+mn-ea"/>
                <a:cs typeface="+mn-cs"/>
              </a:rPr>
              <a:t>). However, none of the known point mutations map to the GP, CcN, or SP domains, suggesting that these domains represent very small mutagenic targets or are functionally expendable (</a:t>
            </a:r>
            <a:r>
              <a:rPr lang="en-US" sz="1200" u="none" strike="noStrike" kern="1200" dirty="0" smtClean="0">
                <a:solidFill>
                  <a:schemeClr val="tx1"/>
                </a:solidFill>
                <a:effectLst/>
                <a:latin typeface="+mn-lt"/>
                <a:ea typeface="+mn-ea"/>
                <a:cs typeface="+mn-cs"/>
                <a:hlinkClick r:id="rId4" action="ppaction://hlinkfile" tooltip="Jennings, 2008 #85"/>
              </a:rPr>
              <a:t>Jennings et al, 2008</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12</a:t>
            </a:fld>
            <a:endParaRPr lang="en-US"/>
          </a:p>
        </p:txBody>
      </p:sp>
    </p:spTree>
    <p:extLst>
      <p:ext uri="{BB962C8B-B14F-4D97-AF65-F5344CB8AC3E}">
        <p14:creationId xmlns:p14="http://schemas.microsoft.com/office/powerpoint/2010/main" val="1726432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murine Gro/TLE is able to bind nucleosome arrays assembled in vitro and direct the formation of nucleosome aggregates (</a:t>
            </a:r>
            <a:r>
              <a:rPr lang="en-US" sz="1200" u="none" strike="noStrike" kern="1200" dirty="0" smtClean="0">
                <a:solidFill>
                  <a:schemeClr val="tx1"/>
                </a:solidFill>
                <a:effectLst/>
                <a:latin typeface="+mn-lt"/>
                <a:ea typeface="+mn-ea"/>
                <a:cs typeface="+mn-cs"/>
                <a:hlinkClick r:id="rId3" action="ppaction://hlinkfile" tooltip="Sekiya, 2007 #87"/>
              </a:rPr>
              <a:t>Sekiya &amp; Zaret, 2007</a:t>
            </a:r>
            <a:r>
              <a:rPr lang="en-US" sz="1200" kern="1200" dirty="0" smtClean="0">
                <a:solidFill>
                  <a:schemeClr val="tx1"/>
                </a:solidFill>
                <a:effectLst/>
                <a:latin typeface="+mn-lt"/>
                <a:ea typeface="+mn-ea"/>
                <a:cs typeface="+mn-cs"/>
              </a:rPr>
              <a:t>).  A Gro/TLE N-terminal truncation that eliminated self-association did not direct nucleosome aggregation, nor did it decrease promoter occupancy by TATA binding protein (TBP) and RNA polymerase II (</a:t>
            </a:r>
            <a:r>
              <a:rPr lang="en-US" sz="1200" u="none" strike="noStrike" kern="1200" dirty="0" smtClean="0">
                <a:solidFill>
                  <a:schemeClr val="tx1"/>
                </a:solidFill>
                <a:effectLst/>
                <a:latin typeface="+mn-lt"/>
                <a:ea typeface="+mn-ea"/>
                <a:cs typeface="+mn-cs"/>
                <a:hlinkClick r:id="rId3" action="ppaction://hlinkfile" tooltip="Sekiya, 2007 #87"/>
              </a:rPr>
              <a:t>Sekiya &amp; Zaret, 2007</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A8B6CF04-409B-D245-A312-4FAF89FE02A6}" type="slidenum">
              <a:rPr lang="en-US" smtClean="0"/>
              <a:t>14</a:t>
            </a:fld>
            <a:endParaRPr lang="en-US"/>
          </a:p>
        </p:txBody>
      </p:sp>
    </p:spTree>
    <p:extLst>
      <p:ext uri="{BB962C8B-B14F-4D97-AF65-F5344CB8AC3E}">
        <p14:creationId xmlns:p14="http://schemas.microsoft.com/office/powerpoint/2010/main" val="230428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6A9677-B57B-3A4E-AE97-48B964066565}" type="datetimeFigureOut">
              <a:rPr lang="en-US" smtClean="0"/>
              <a:t>9/1/11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2271040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6A9677-B57B-3A4E-AE97-48B964066565}" type="datetimeFigureOut">
              <a:rPr lang="en-US" smtClean="0"/>
              <a:t>9/1/11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2021881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6A9677-B57B-3A4E-AE97-48B964066565}" type="datetimeFigureOut">
              <a:rPr lang="en-US" smtClean="0"/>
              <a:t>9/1/11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693745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pPr>
              <a:defRPr/>
            </a:pPr>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310DA8F7-E1CC-BA4B-A5A6-329C0BA61653}" type="slidenum">
              <a:rPr lang="en-US"/>
              <a:pPr>
                <a:defRPr/>
              </a:pPr>
              <a:t>‹#›</a:t>
            </a:fld>
            <a:endParaRPr lang="en-US"/>
          </a:p>
        </p:txBody>
      </p:sp>
    </p:spTree>
    <p:extLst>
      <p:ext uri="{BB962C8B-B14F-4D97-AF65-F5344CB8AC3E}">
        <p14:creationId xmlns:p14="http://schemas.microsoft.com/office/powerpoint/2010/main" val="323134747"/>
      </p:ext>
    </p:extLst>
  </p:cSld>
  <p:clrMapOvr>
    <a:masterClrMapping/>
  </p:clrMapOvr>
  <p:transition xmlns:p14="http://schemas.microsoft.com/office/powerpoint/2010/main">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1FA0C55-AB2A-6447-85E0-62E4F8D35AE2}"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5880008-D804-3D46-A30F-B261E6A23E55}"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461A54B-CD0D-174C-8687-82CB02E319F3}"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0D3BE3A-EFFC-FA46-83F8-EB075D9C04C0}"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668D0B0B-2D41-2944-A63A-5E42E832C82E}"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78552358-E04A-5C45-9489-16C45F89A663}"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EA94F0F2-6A29-044A-98B7-C6CDF02A71B6}"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6A9677-B57B-3A4E-AE97-48B964066565}" type="datetimeFigureOut">
              <a:rPr lang="en-US" smtClean="0"/>
              <a:t>9/1/11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8414034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0D3F964-1198-C64F-B39B-0F9D851043B0}"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FC8635F-CA3B-3B4F-95B7-5BF58B3A666C}"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0A2A947-4E46-CB4D-B69E-9C76CB218205}"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48C47034-B695-F14F-B677-A4ADC995BD3D}" type="slidenum">
              <a:rPr lang="en-US">
                <a:solidFill>
                  <a:srgbClr val="000000"/>
                </a:solidFill>
              </a:rPr>
              <a:pPr>
                <a:defRPr/>
              </a:pPr>
              <a:t>‹#›</a:t>
            </a:fld>
            <a:endParaRPr lang="en-US" dirty="0">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8229600" cy="21891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7200" y="3941763"/>
            <a:ext cx="8229600" cy="21891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pPr>
              <a:defRPr/>
            </a:pPr>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pPr>
              <a:defRPr/>
            </a:pPr>
            <a:endParaRPr lang="en-US">
              <a:solidFill>
                <a:srgbClr val="000000"/>
              </a:solidFill>
            </a:endParaRPr>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pPr>
              <a:defRPr/>
            </a:pPr>
            <a:fld id="{310DA8F7-E1CC-BA4B-A5A6-329C0BA61653}" type="slidenum">
              <a:rPr lang="en-US">
                <a:solidFill>
                  <a:srgbClr val="000000"/>
                </a:solidFill>
              </a:rPr>
              <a:pPr>
                <a:defRPr/>
              </a:pPr>
              <a:t>‹#›</a:t>
            </a:fld>
            <a:endParaRPr lang="en-US">
              <a:solidFill>
                <a:srgbClr val="000000"/>
              </a:solidFill>
            </a:endParaRPr>
          </a:p>
        </p:txBody>
      </p:sp>
    </p:spTree>
  </p:cSld>
  <p:clrMapOvr>
    <a:masterClrMapping/>
  </p:clrMapOvr>
  <p:transition xmlns:p14="http://schemas.microsoft.com/office/powerpoint/2010/mai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F6A9677-B57B-3A4E-AE97-48B964066565}" type="datetimeFigureOut">
              <a:rPr lang="en-US" smtClean="0"/>
              <a:t>9/1/11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1279759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6A9677-B57B-3A4E-AE97-48B964066565}" type="datetimeFigureOut">
              <a:rPr lang="en-US" smtClean="0"/>
              <a:t>9/1/11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1286532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F6A9677-B57B-3A4E-AE97-48B964066565}" type="datetimeFigureOut">
              <a:rPr lang="en-US" smtClean="0"/>
              <a:t>9/1/11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1625529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F6A9677-B57B-3A4E-AE97-48B964066565}" type="datetimeFigureOut">
              <a:rPr lang="en-US" smtClean="0"/>
              <a:t>9/1/11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7660859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6A9677-B57B-3A4E-AE97-48B964066565}" type="datetimeFigureOut">
              <a:rPr lang="en-US" smtClean="0"/>
              <a:t>9/1/11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20698312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6A9677-B57B-3A4E-AE97-48B964066565}" type="datetimeFigureOut">
              <a:rPr lang="en-US" smtClean="0"/>
              <a:t>9/1/11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3004082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F6A9677-B57B-3A4E-AE97-48B964066565}" type="datetimeFigureOut">
              <a:rPr lang="en-US" smtClean="0"/>
              <a:t>9/1/11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866316-E3C2-BD40-A63E-83CB6E506555}" type="slidenum">
              <a:rPr lang="en-US" smtClean="0"/>
              <a:t>‹#›</a:t>
            </a:fld>
            <a:endParaRPr lang="en-US"/>
          </a:p>
        </p:txBody>
      </p:sp>
    </p:spTree>
    <p:extLst>
      <p:ext uri="{BB962C8B-B14F-4D97-AF65-F5344CB8AC3E}">
        <p14:creationId xmlns:p14="http://schemas.microsoft.com/office/powerpoint/2010/main" val="103742730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6A9677-B57B-3A4E-AE97-48B964066565}" type="datetimeFigureOut">
              <a:rPr lang="en-US" smtClean="0"/>
              <a:t>9/1/11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866316-E3C2-BD40-A63E-83CB6E506555}" type="slidenum">
              <a:rPr lang="en-US" smtClean="0"/>
              <a:t>‹#›</a:t>
            </a:fld>
            <a:endParaRPr lang="en-US"/>
          </a:p>
        </p:txBody>
      </p:sp>
    </p:spTree>
    <p:extLst>
      <p:ext uri="{BB962C8B-B14F-4D97-AF65-F5344CB8AC3E}">
        <p14:creationId xmlns:p14="http://schemas.microsoft.com/office/powerpoint/2010/main" val="24697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latin typeface="Comic Sans MS"/>
                <a:ea typeface="ＭＳ Ｐゴシック" pitchFamily="-109" charset="-128"/>
                <a:cs typeface="ＭＳ Ｐゴシック" pitchFamily="-109" charset="-128"/>
              </a:defRPr>
            </a:lvl1pPr>
          </a:lstStyle>
          <a:p>
            <a:pPr defTabSz="914400"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latin typeface="Comic Sans MS"/>
                <a:ea typeface="ＭＳ Ｐゴシック" pitchFamily="-109" charset="-128"/>
                <a:cs typeface="ＭＳ Ｐゴシック" pitchFamily="-109" charset="-128"/>
              </a:defRPr>
            </a:lvl1pPr>
          </a:lstStyle>
          <a:p>
            <a:pPr defTabSz="914400"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latin typeface="Comic Sans MS"/>
                <a:ea typeface="ＭＳ Ｐゴシック" pitchFamily="-109" charset="-128"/>
                <a:cs typeface="ＭＳ Ｐゴシック" pitchFamily="-109" charset="-128"/>
              </a:defRPr>
            </a:lvl1pPr>
          </a:lstStyle>
          <a:p>
            <a:pPr defTabSz="914400" fontAlgn="base">
              <a:spcBef>
                <a:spcPct val="0"/>
              </a:spcBef>
              <a:spcAft>
                <a:spcPct val="0"/>
              </a:spcAft>
              <a:defRPr/>
            </a:pPr>
            <a:fld id="{6FFB9D87-2EE3-FA41-BD73-41F3CD04D360}" type="slidenum">
              <a:rPr lang="en-US">
                <a:solidFill>
                  <a:srgbClr val="000000"/>
                </a:solidFill>
              </a:rPr>
              <a:pPr defTabSz="914400" fontAlgn="base">
                <a:spcBef>
                  <a:spcPct val="0"/>
                </a:spcBef>
                <a:spcAft>
                  <a:spcPct val="0"/>
                </a:spcAft>
                <a:defRPr/>
              </a:pPr>
              <a:t>‹#›</a:t>
            </a:fld>
            <a:endParaRPr lang="en-US"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rtl="0" eaLnBrk="0" fontAlgn="base" hangingPunct="0">
        <a:spcBef>
          <a:spcPct val="0"/>
        </a:spcBef>
        <a:spcAft>
          <a:spcPct val="0"/>
        </a:spcAft>
        <a:defRPr sz="4400">
          <a:solidFill>
            <a:schemeClr val="tx2"/>
          </a:solidFill>
          <a:latin typeface="Comic Sans MS"/>
          <a:ea typeface="+mj-ea"/>
          <a:cs typeface="+mj-cs"/>
        </a:defRPr>
      </a:lvl1pPr>
      <a:lvl2pPr algn="ctr" rtl="0" eaLnBrk="0" fontAlgn="base" hangingPunct="0">
        <a:spcBef>
          <a:spcPct val="0"/>
        </a:spcBef>
        <a:spcAft>
          <a:spcPct val="0"/>
        </a:spcAft>
        <a:defRPr sz="4400">
          <a:solidFill>
            <a:schemeClr val="tx2"/>
          </a:solidFill>
          <a:latin typeface="Comic Sans MS" pitchFamily="-109" charset="0"/>
          <a:ea typeface="ＭＳ Ｐゴシック" pitchFamily="-109" charset="-128"/>
          <a:cs typeface="ＭＳ Ｐゴシック" pitchFamily="-109" charset="-128"/>
        </a:defRPr>
      </a:lvl2pPr>
      <a:lvl3pPr algn="ctr" rtl="0" eaLnBrk="0" fontAlgn="base" hangingPunct="0">
        <a:spcBef>
          <a:spcPct val="0"/>
        </a:spcBef>
        <a:spcAft>
          <a:spcPct val="0"/>
        </a:spcAft>
        <a:defRPr sz="4400">
          <a:solidFill>
            <a:schemeClr val="tx2"/>
          </a:solidFill>
          <a:latin typeface="Comic Sans MS" pitchFamily="-109" charset="0"/>
          <a:ea typeface="ＭＳ Ｐゴシック" pitchFamily="-109" charset="-128"/>
          <a:cs typeface="ＭＳ Ｐゴシック" pitchFamily="-109" charset="-128"/>
        </a:defRPr>
      </a:lvl3pPr>
      <a:lvl4pPr algn="ctr" rtl="0" eaLnBrk="0" fontAlgn="base" hangingPunct="0">
        <a:spcBef>
          <a:spcPct val="0"/>
        </a:spcBef>
        <a:spcAft>
          <a:spcPct val="0"/>
        </a:spcAft>
        <a:defRPr sz="4400">
          <a:solidFill>
            <a:schemeClr val="tx2"/>
          </a:solidFill>
          <a:latin typeface="Comic Sans MS" pitchFamily="-109" charset="0"/>
          <a:ea typeface="ＭＳ Ｐゴシック" pitchFamily="-109" charset="-128"/>
          <a:cs typeface="ＭＳ Ｐゴシック" pitchFamily="-109" charset="-128"/>
        </a:defRPr>
      </a:lvl4pPr>
      <a:lvl5pPr algn="ctr" rtl="0" eaLnBrk="0" fontAlgn="base" hangingPunct="0">
        <a:spcBef>
          <a:spcPct val="0"/>
        </a:spcBef>
        <a:spcAft>
          <a:spcPct val="0"/>
        </a:spcAft>
        <a:defRPr sz="4400">
          <a:solidFill>
            <a:schemeClr val="tx2"/>
          </a:solidFill>
          <a:latin typeface="Comic Sans MS" pitchFamily="-109" charset="0"/>
          <a:ea typeface="ＭＳ Ｐゴシック" pitchFamily="-109" charset="-128"/>
          <a:cs typeface="ＭＳ Ｐゴシック" pitchFamily="-109" charset="-128"/>
        </a:defRPr>
      </a:lvl5pPr>
      <a:lvl6pPr marL="457200" algn="ctr" rtl="0" fontAlgn="base">
        <a:spcBef>
          <a:spcPct val="0"/>
        </a:spcBef>
        <a:spcAft>
          <a:spcPct val="0"/>
        </a:spcAft>
        <a:defRPr sz="4400">
          <a:solidFill>
            <a:schemeClr val="tx2"/>
          </a:solidFill>
          <a:latin typeface="Papyrus" pitchFamily="-109" charset="0"/>
          <a:ea typeface="ＭＳ Ｐゴシック" pitchFamily="-109" charset="-128"/>
          <a:cs typeface="ＭＳ Ｐゴシック" pitchFamily="-109" charset="-128"/>
        </a:defRPr>
      </a:lvl6pPr>
      <a:lvl7pPr marL="914400" algn="ctr" rtl="0" fontAlgn="base">
        <a:spcBef>
          <a:spcPct val="0"/>
        </a:spcBef>
        <a:spcAft>
          <a:spcPct val="0"/>
        </a:spcAft>
        <a:defRPr sz="4400">
          <a:solidFill>
            <a:schemeClr val="tx2"/>
          </a:solidFill>
          <a:latin typeface="Papyrus" pitchFamily="-109" charset="0"/>
          <a:ea typeface="ＭＳ Ｐゴシック" pitchFamily="-109" charset="-128"/>
          <a:cs typeface="ＭＳ Ｐゴシック" pitchFamily="-109" charset="-128"/>
        </a:defRPr>
      </a:lvl7pPr>
      <a:lvl8pPr marL="1371600" algn="ctr" rtl="0" fontAlgn="base">
        <a:spcBef>
          <a:spcPct val="0"/>
        </a:spcBef>
        <a:spcAft>
          <a:spcPct val="0"/>
        </a:spcAft>
        <a:defRPr sz="4400">
          <a:solidFill>
            <a:schemeClr val="tx2"/>
          </a:solidFill>
          <a:latin typeface="Papyrus" pitchFamily="-109" charset="0"/>
          <a:ea typeface="ＭＳ Ｐゴシック" pitchFamily="-109" charset="-128"/>
          <a:cs typeface="ＭＳ Ｐゴシック" pitchFamily="-109" charset="-128"/>
        </a:defRPr>
      </a:lvl8pPr>
      <a:lvl9pPr marL="1828800" algn="ctr" rtl="0" fontAlgn="base">
        <a:spcBef>
          <a:spcPct val="0"/>
        </a:spcBef>
        <a:spcAft>
          <a:spcPct val="0"/>
        </a:spcAft>
        <a:defRPr sz="4400">
          <a:solidFill>
            <a:schemeClr val="tx2"/>
          </a:solidFill>
          <a:latin typeface="Papyrus" pitchFamily="-109" charset="0"/>
          <a:ea typeface="ＭＳ Ｐゴシック" pitchFamily="-109" charset="-128"/>
          <a:cs typeface="ＭＳ Ｐゴシック" pitchFamily="-109" charset="-128"/>
        </a:defRPr>
      </a:lvl9pPr>
    </p:titleStyle>
    <p:bodyStyle>
      <a:lvl1pPr marL="342900" indent="-342900" algn="l" rtl="0" eaLnBrk="0" fontAlgn="base" hangingPunct="0">
        <a:spcBef>
          <a:spcPct val="20000"/>
        </a:spcBef>
        <a:spcAft>
          <a:spcPct val="0"/>
        </a:spcAft>
        <a:buChar char="•"/>
        <a:defRPr sz="3200">
          <a:solidFill>
            <a:schemeClr val="tx1"/>
          </a:solidFill>
          <a:latin typeface="Comic Sans MS"/>
          <a:ea typeface="+mn-ea"/>
          <a:cs typeface="+mn-cs"/>
        </a:defRPr>
      </a:lvl1pPr>
      <a:lvl2pPr marL="742950" indent="-285750" algn="l" rtl="0" eaLnBrk="0" fontAlgn="base" hangingPunct="0">
        <a:spcBef>
          <a:spcPct val="20000"/>
        </a:spcBef>
        <a:spcAft>
          <a:spcPct val="0"/>
        </a:spcAft>
        <a:buChar char="–"/>
        <a:defRPr sz="2800">
          <a:solidFill>
            <a:schemeClr val="tx1"/>
          </a:solidFill>
          <a:latin typeface="Comic Sans MS"/>
          <a:ea typeface="+mn-ea"/>
        </a:defRPr>
      </a:lvl2pPr>
      <a:lvl3pPr marL="1143000" indent="-228600" algn="l" rtl="0" eaLnBrk="0" fontAlgn="base" hangingPunct="0">
        <a:spcBef>
          <a:spcPct val="20000"/>
        </a:spcBef>
        <a:spcAft>
          <a:spcPct val="0"/>
        </a:spcAft>
        <a:buChar char="•"/>
        <a:defRPr sz="2400">
          <a:solidFill>
            <a:schemeClr val="tx1"/>
          </a:solidFill>
          <a:latin typeface="Comic Sans MS"/>
          <a:ea typeface="+mn-ea"/>
        </a:defRPr>
      </a:lvl3pPr>
      <a:lvl4pPr marL="1600200" indent="-228600" algn="l" rtl="0" eaLnBrk="0" fontAlgn="base" hangingPunct="0">
        <a:spcBef>
          <a:spcPct val="20000"/>
        </a:spcBef>
        <a:spcAft>
          <a:spcPct val="0"/>
        </a:spcAft>
        <a:buChar char="–"/>
        <a:defRPr sz="2000">
          <a:solidFill>
            <a:schemeClr val="tx1"/>
          </a:solidFill>
          <a:latin typeface="Comic Sans MS"/>
          <a:ea typeface="+mn-ea"/>
        </a:defRPr>
      </a:lvl4pPr>
      <a:lvl5pPr marL="2057400" indent="-228600" algn="l" rtl="0" eaLnBrk="0" fontAlgn="base" hangingPunct="0">
        <a:spcBef>
          <a:spcPct val="20000"/>
        </a:spcBef>
        <a:spcAft>
          <a:spcPct val="0"/>
        </a:spcAft>
        <a:buChar char="»"/>
        <a:defRPr sz="2000">
          <a:solidFill>
            <a:schemeClr val="tx1"/>
          </a:solidFill>
          <a:latin typeface="Comic Sans MS"/>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image" Target="../media/image19.png"/><Relationship Id="rId5" Type="http://schemas.openxmlformats.org/officeDocument/2006/relationships/image" Target="../media/image20.tiff"/><Relationship Id="rId6" Type="http://schemas.openxmlformats.org/officeDocument/2006/relationships/image" Target="../media/image21.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chart" Target="../charts/chart1.xml"/><Relationship Id="rId5" Type="http://schemas.openxmlformats.org/officeDocument/2006/relationships/chart" Target="../charts/chart2.xml"/><Relationship Id="rId6" Type="http://schemas.openxmlformats.org/officeDocument/2006/relationships/chart" Target="../charts/chart3.xml"/><Relationship Id="rId7" Type="http://schemas.openxmlformats.org/officeDocument/2006/relationships/chart" Target="../charts/chart4.xml"/><Relationship Id="rId8" Type="http://schemas.openxmlformats.org/officeDocument/2006/relationships/chart" Target="../charts/chart5.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jpeg"/><Relationship Id="rId6" Type="http://schemas.microsoft.com/office/2007/relationships/hdphoto" Target="../media/hdphoto1.wdp"/><Relationship Id="rId7" Type="http://schemas.openxmlformats.org/officeDocument/2006/relationships/image" Target="../media/image5.jpeg"/><Relationship Id="rId8" Type="http://schemas.microsoft.com/office/2007/relationships/hdphoto" Target="../media/hdphoto2.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 Id="rId3" Type="http://schemas.openxmlformats.org/officeDocument/2006/relationships/image" Target="../media/image3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tiff"/><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38.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jpeg"/><Relationship Id="rId5" Type="http://schemas.openxmlformats.org/officeDocument/2006/relationships/image" Target="../media/image44.jpeg"/><Relationship Id="rId6" Type="http://schemas.openxmlformats.org/officeDocument/2006/relationships/image" Target="../media/image45.jpeg"/><Relationship Id="rId7" Type="http://schemas.openxmlformats.org/officeDocument/2006/relationships/image" Target="../media/image46.jpeg"/><Relationship Id="rId8" Type="http://schemas.openxmlformats.org/officeDocument/2006/relationships/image" Target="../media/image47.jpeg"/><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tiff"/><Relationship Id="rId4" Type="http://schemas.openxmlformats.org/officeDocument/2006/relationships/image" Target="../media/image55.tiff"/><Relationship Id="rId5" Type="http://schemas.openxmlformats.org/officeDocument/2006/relationships/image" Target="../media/image56.tiff"/><Relationship Id="rId6" Type="http://schemas.openxmlformats.org/officeDocument/2006/relationships/image" Target="../media/image57.tiff"/><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60.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66.tiff"/><Relationship Id="rId4" Type="http://schemas.openxmlformats.org/officeDocument/2006/relationships/image" Target="../media/image65.tiff"/><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7.tiff"/><Relationship Id="rId3" Type="http://schemas.openxmlformats.org/officeDocument/2006/relationships/image" Target="../media/image6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9.tif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0.tif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1.png"/><Relationship Id="rId3" Type="http://schemas.openxmlformats.org/officeDocument/2006/relationships/image" Target="../media/image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74.tif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6.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4" Type="http://schemas.microsoft.com/office/2007/relationships/hdphoto" Target="../media/hdphoto3.wdp"/><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p:spPr>
        <p:txBody>
          <a:bodyPr wrap="none" anchor="ctr">
            <a:prstTxWarp prst="textNoShape">
              <a:avLst/>
            </a:prstTxWarp>
          </a:bodyPr>
          <a:lstStyle/>
          <a:p>
            <a:pPr eaLnBrk="0" hangingPunct="0"/>
            <a:endParaRPr lang="en-US" dirty="0">
              <a:latin typeface="Comic Sans MS" pitchFamily="-110" charset="0"/>
            </a:endParaRPr>
          </a:p>
        </p:txBody>
      </p:sp>
      <p:sp>
        <p:nvSpPr>
          <p:cNvPr id="15363" name="Rectangle 2"/>
          <p:cNvSpPr>
            <a:spLocks noGrp="1" noChangeArrowheads="1"/>
          </p:cNvSpPr>
          <p:nvPr>
            <p:ph type="ctrTitle"/>
          </p:nvPr>
        </p:nvSpPr>
        <p:spPr>
          <a:xfrm>
            <a:off x="0" y="-278615"/>
            <a:ext cx="9144000" cy="3416320"/>
          </a:xfrm>
        </p:spPr>
        <p:txBody>
          <a:bodyPr>
            <a:spAutoFit/>
          </a:bodyPr>
          <a:lstStyle/>
          <a:p>
            <a:r>
              <a:rPr lang="en-US" sz="3200" b="1" dirty="0" smtClean="0">
                <a:solidFill>
                  <a:schemeClr val="bg1"/>
                </a:solidFill>
                <a:latin typeface="Helvetica"/>
                <a:ea typeface="Comic Sans MS" pitchFamily="-110" charset="0"/>
                <a:cs typeface="Helvetica"/>
              </a:rPr>
              <a:t/>
            </a:r>
            <a:br>
              <a:rPr lang="en-US" sz="3200" b="1" dirty="0" smtClean="0">
                <a:solidFill>
                  <a:schemeClr val="bg1"/>
                </a:solidFill>
                <a:latin typeface="Helvetica"/>
                <a:ea typeface="Comic Sans MS" pitchFamily="-110" charset="0"/>
                <a:cs typeface="Helvetica"/>
              </a:rPr>
            </a:br>
            <a:r>
              <a:rPr lang="en-US" sz="3200" b="1" dirty="0" smtClean="0">
                <a:solidFill>
                  <a:srgbClr val="FFFFFF"/>
                </a:solidFill>
                <a:latin typeface="Helvetica"/>
                <a:cs typeface="Helvetica"/>
              </a:rPr>
              <a:t>An Instructive Role for the Un</a:t>
            </a:r>
            <a:r>
              <a:rPr lang="en-US" sz="3200" b="1" dirty="0" smtClean="0">
                <a:solidFill>
                  <a:schemeClr val="bg1"/>
                </a:solidFill>
                <a:latin typeface="Helvetica"/>
                <a:cs typeface="Helvetica"/>
              </a:rPr>
              <a:t>conserved Groucho Central Region in Transcription Factor Gradient Interpretation</a:t>
            </a:r>
            <a:r>
              <a:rPr lang="en-US" sz="3200" dirty="0" smtClean="0">
                <a:solidFill>
                  <a:schemeClr val="bg1"/>
                </a:solidFill>
                <a:latin typeface="Helvetica"/>
                <a:cs typeface="Helvetica"/>
              </a:rPr>
              <a:t/>
            </a:r>
            <a:br>
              <a:rPr lang="en-US" sz="3200" dirty="0" smtClean="0">
                <a:solidFill>
                  <a:schemeClr val="bg1"/>
                </a:solidFill>
                <a:latin typeface="Helvetica"/>
                <a:cs typeface="Helvetica"/>
              </a:rPr>
            </a:br>
            <a:r>
              <a:rPr lang="en-US" b="1" dirty="0" smtClean="0">
                <a:solidFill>
                  <a:schemeClr val="bg1"/>
                </a:solidFill>
                <a:latin typeface="Helvetica"/>
                <a:cs typeface="Helvetica"/>
              </a:rPr>
              <a:t/>
            </a:r>
            <a:br>
              <a:rPr lang="en-US" b="1" dirty="0" smtClean="0">
                <a:solidFill>
                  <a:schemeClr val="bg1"/>
                </a:solidFill>
                <a:latin typeface="Helvetica"/>
                <a:cs typeface="Helvetica"/>
              </a:rPr>
            </a:br>
            <a:endParaRPr lang="en-US" b="1" dirty="0" smtClean="0">
              <a:solidFill>
                <a:schemeClr val="bg1"/>
              </a:solidFill>
              <a:latin typeface="Helvetica"/>
              <a:cs typeface="Helvetica"/>
            </a:endParaRPr>
          </a:p>
        </p:txBody>
      </p:sp>
      <p:sp>
        <p:nvSpPr>
          <p:cNvPr id="15364" name="Rectangle 3"/>
          <p:cNvSpPr>
            <a:spLocks noGrp="1" noChangeArrowheads="1"/>
          </p:cNvSpPr>
          <p:nvPr>
            <p:ph type="subTitle" idx="1"/>
          </p:nvPr>
        </p:nvSpPr>
        <p:spPr>
          <a:xfrm>
            <a:off x="1447800" y="5130800"/>
            <a:ext cx="6400800" cy="1752600"/>
          </a:xfrm>
        </p:spPr>
        <p:txBody>
          <a:bodyPr>
            <a:normAutofit lnSpcReduction="10000"/>
          </a:bodyPr>
          <a:lstStyle/>
          <a:p>
            <a:pPr eaLnBrk="1" hangingPunct="1"/>
            <a:r>
              <a:rPr lang="en-US" sz="2400" dirty="0">
                <a:solidFill>
                  <a:schemeClr val="bg1"/>
                </a:solidFill>
                <a:latin typeface="Helvetica"/>
                <a:cs typeface="Helvetica"/>
              </a:rPr>
              <a:t>Wiam Turki-</a:t>
            </a:r>
            <a:r>
              <a:rPr lang="en-US" sz="2400" dirty="0" smtClean="0">
                <a:solidFill>
                  <a:schemeClr val="bg1"/>
                </a:solidFill>
                <a:latin typeface="Helvetica"/>
                <a:cs typeface="Helvetica"/>
              </a:rPr>
              <a:t>Judeh</a:t>
            </a:r>
          </a:p>
          <a:p>
            <a:pPr eaLnBrk="1" hangingPunct="1"/>
            <a:r>
              <a:rPr lang="en-US" sz="2400" dirty="0" smtClean="0">
                <a:solidFill>
                  <a:schemeClr val="bg1"/>
                </a:solidFill>
                <a:latin typeface="Helvetica"/>
                <a:cs typeface="Helvetica"/>
              </a:rPr>
              <a:t>Courey Lab</a:t>
            </a:r>
          </a:p>
          <a:p>
            <a:pPr eaLnBrk="1" hangingPunct="1"/>
            <a:r>
              <a:rPr lang="en-US" sz="2400" dirty="0" smtClean="0">
                <a:solidFill>
                  <a:schemeClr val="bg1"/>
                </a:solidFill>
                <a:latin typeface="Helvetica"/>
                <a:cs typeface="Helvetica"/>
              </a:rPr>
              <a:t>Dissertation Defense</a:t>
            </a:r>
            <a:endParaRPr lang="en-US" sz="2400" dirty="0">
              <a:solidFill>
                <a:schemeClr val="bg1"/>
              </a:solidFill>
              <a:latin typeface="Helvetica"/>
              <a:cs typeface="Helvetica"/>
            </a:endParaRPr>
          </a:p>
          <a:p>
            <a:pPr eaLnBrk="1" hangingPunct="1"/>
            <a:r>
              <a:rPr lang="en-US" sz="2400" dirty="0" smtClean="0">
                <a:solidFill>
                  <a:schemeClr val="bg1"/>
                </a:solidFill>
                <a:latin typeface="Helvetica"/>
                <a:cs typeface="Helvetica"/>
              </a:rPr>
              <a:t>April 29, 2011</a:t>
            </a:r>
            <a:endParaRPr lang="en-US" sz="2400" dirty="0">
              <a:solidFill>
                <a:schemeClr val="bg1"/>
              </a:solidFill>
              <a:latin typeface="Helvetica"/>
              <a:cs typeface="Helvetica"/>
            </a:endParaRPr>
          </a:p>
        </p:txBody>
      </p:sp>
      <p:pic>
        <p:nvPicPr>
          <p:cNvPr id="15365" name="Picture 4"/>
          <p:cNvPicPr>
            <a:picLocks noChangeArrowheads="1"/>
          </p:cNvPicPr>
          <p:nvPr/>
        </p:nvPicPr>
        <p:blipFill>
          <a:blip r:embed="rId3"/>
          <a:srcRect/>
          <a:stretch>
            <a:fillRect/>
          </a:stretch>
        </p:blipFill>
        <p:spPr bwMode="auto">
          <a:xfrm>
            <a:off x="3407833" y="1993900"/>
            <a:ext cx="2390775" cy="3038475"/>
          </a:xfrm>
          <a:prstGeom prst="rect">
            <a:avLst/>
          </a:prstGeom>
          <a:noFill/>
          <a:ln w="12700">
            <a:noFill/>
            <a:miter lim="800000"/>
            <a:headEnd/>
            <a:tailEnd/>
          </a:ln>
        </p:spPr>
      </p:pic>
    </p:spTree>
    <p:extLst>
      <p:ext uri="{BB962C8B-B14F-4D97-AF65-F5344CB8AC3E}">
        <p14:creationId xmlns:p14="http://schemas.microsoft.com/office/powerpoint/2010/main" val="52297649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8"/>
            <a:ext cx="8229600" cy="442616"/>
          </a:xfrm>
        </p:spPr>
        <p:txBody>
          <a:bodyPr>
            <a:normAutofit fontScale="90000"/>
          </a:bodyPr>
          <a:lstStyle/>
          <a:p>
            <a:r>
              <a:rPr lang="en-US" sz="2400" b="1" dirty="0" smtClean="0">
                <a:latin typeface="Helvetica"/>
                <a:cs typeface="Helvetica"/>
              </a:rPr>
              <a:t>Gro/TLE protein family</a:t>
            </a:r>
            <a:endParaRPr lang="en-US" sz="2400" b="1" dirty="0">
              <a:latin typeface="Helvetica"/>
              <a:cs typeface="Helvetica"/>
            </a:endParaRPr>
          </a:p>
        </p:txBody>
      </p:sp>
      <p:sp>
        <p:nvSpPr>
          <p:cNvPr id="14" name="TextBox 13"/>
          <p:cNvSpPr txBox="1"/>
          <p:nvPr/>
        </p:nvSpPr>
        <p:spPr>
          <a:xfrm>
            <a:off x="0" y="794743"/>
            <a:ext cx="1943100" cy="369332"/>
          </a:xfrm>
          <a:prstGeom prst="rect">
            <a:avLst/>
          </a:prstGeom>
          <a:noFill/>
        </p:spPr>
        <p:txBody>
          <a:bodyPr wrap="square" rtlCol="0">
            <a:spAutoFit/>
          </a:bodyPr>
          <a:lstStyle/>
          <a:p>
            <a:r>
              <a:rPr lang="en-US" b="1" dirty="0" smtClean="0">
                <a:latin typeface="Helvetica"/>
                <a:cs typeface="Helvetica"/>
              </a:rPr>
              <a:t>Mammals</a:t>
            </a:r>
            <a:endParaRPr lang="en-US" b="1" dirty="0">
              <a:latin typeface="Helvetica"/>
              <a:cs typeface="Helvetica"/>
            </a:endParaRPr>
          </a:p>
        </p:txBody>
      </p:sp>
      <p:sp>
        <p:nvSpPr>
          <p:cNvPr id="16" name="TextBox 15"/>
          <p:cNvSpPr txBox="1"/>
          <p:nvPr/>
        </p:nvSpPr>
        <p:spPr>
          <a:xfrm>
            <a:off x="4899590" y="1348741"/>
            <a:ext cx="4154206" cy="738664"/>
          </a:xfrm>
          <a:prstGeom prst="rect">
            <a:avLst/>
          </a:prstGeom>
          <a:noFill/>
        </p:spPr>
        <p:txBody>
          <a:bodyPr wrap="square" rtlCol="0">
            <a:spAutoFit/>
          </a:bodyPr>
          <a:lstStyle/>
          <a:p>
            <a:r>
              <a:rPr lang="en-US" sz="1400" b="1" dirty="0" smtClean="0">
                <a:latin typeface="Helvetica"/>
                <a:cs typeface="Helvetica"/>
              </a:rPr>
              <a:t>Myogenesis, Hematopoiesis, Apoptosis, Neurogenesis, Eye development</a:t>
            </a:r>
          </a:p>
          <a:p>
            <a:r>
              <a:rPr lang="en-US" sz="1400" b="1" dirty="0" smtClean="0">
                <a:latin typeface="Helvetica"/>
                <a:cs typeface="Helvetica"/>
              </a:rPr>
              <a:t> </a:t>
            </a:r>
            <a:endParaRPr lang="en-US" sz="1400" b="1" dirty="0">
              <a:latin typeface="Helvetica"/>
              <a:cs typeface="Helvetica"/>
            </a:endParaRPr>
          </a:p>
        </p:txBody>
      </p:sp>
      <p:sp>
        <p:nvSpPr>
          <p:cNvPr id="5" name="Rectangle 4"/>
          <p:cNvSpPr/>
          <p:nvPr/>
        </p:nvSpPr>
        <p:spPr>
          <a:xfrm>
            <a:off x="4899590" y="2019654"/>
            <a:ext cx="3365024" cy="307777"/>
          </a:xfrm>
          <a:prstGeom prst="rect">
            <a:avLst/>
          </a:prstGeom>
        </p:spPr>
        <p:txBody>
          <a:bodyPr wrap="none">
            <a:spAutoFit/>
          </a:bodyPr>
          <a:lstStyle/>
          <a:p>
            <a:r>
              <a:rPr lang="en-US" sz="1400" b="1" dirty="0" smtClean="0">
                <a:latin typeface="Helvetica"/>
                <a:cs typeface="Helvetica"/>
              </a:rPr>
              <a:t>Neural tube formation, Osteogenesis</a:t>
            </a:r>
            <a:endParaRPr lang="en-US" sz="1400" dirty="0"/>
          </a:p>
        </p:txBody>
      </p:sp>
      <p:sp>
        <p:nvSpPr>
          <p:cNvPr id="17" name="Rectangle 16"/>
          <p:cNvSpPr/>
          <p:nvPr/>
        </p:nvSpPr>
        <p:spPr>
          <a:xfrm>
            <a:off x="4899590" y="2643863"/>
            <a:ext cx="3270885" cy="307777"/>
          </a:xfrm>
          <a:prstGeom prst="rect">
            <a:avLst/>
          </a:prstGeom>
        </p:spPr>
        <p:txBody>
          <a:bodyPr wrap="none">
            <a:spAutoFit/>
          </a:bodyPr>
          <a:lstStyle/>
          <a:p>
            <a:r>
              <a:rPr lang="en-US" sz="1400" b="1" dirty="0" smtClean="0">
                <a:latin typeface="Helvetica"/>
                <a:cs typeface="Helvetica"/>
              </a:rPr>
              <a:t>Placental and Adipose Development</a:t>
            </a:r>
            <a:endParaRPr lang="en-US" sz="1400" b="1" dirty="0">
              <a:latin typeface="Helvetica"/>
              <a:cs typeface="Helvetica"/>
            </a:endParaRPr>
          </a:p>
        </p:txBody>
      </p:sp>
      <p:pic>
        <p:nvPicPr>
          <p:cNvPr id="19" name="Picture 18" descr="mammalian gro.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348491"/>
            <a:ext cx="4989794" cy="3471161"/>
          </a:xfrm>
          <a:prstGeom prst="rect">
            <a:avLst/>
          </a:prstGeom>
        </p:spPr>
      </p:pic>
      <p:sp>
        <p:nvSpPr>
          <p:cNvPr id="20" name="Rectangle 19"/>
          <p:cNvSpPr/>
          <p:nvPr/>
        </p:nvSpPr>
        <p:spPr>
          <a:xfrm>
            <a:off x="4899590" y="3253463"/>
            <a:ext cx="3037961" cy="307777"/>
          </a:xfrm>
          <a:prstGeom prst="rect">
            <a:avLst/>
          </a:prstGeom>
        </p:spPr>
        <p:txBody>
          <a:bodyPr wrap="none">
            <a:spAutoFit/>
          </a:bodyPr>
          <a:lstStyle/>
          <a:p>
            <a:r>
              <a:rPr lang="en-US" sz="1400" b="1" dirty="0" smtClean="0">
                <a:latin typeface="Helvetica"/>
                <a:cs typeface="Helvetica"/>
              </a:rPr>
              <a:t>B-cell lineage, CNS development</a:t>
            </a:r>
            <a:endParaRPr lang="en-US" sz="1400" b="1" dirty="0">
              <a:latin typeface="Helvetica"/>
              <a:cs typeface="Helvetica"/>
            </a:endParaRPr>
          </a:p>
        </p:txBody>
      </p:sp>
      <p:pic>
        <p:nvPicPr>
          <p:cNvPr id="3" name="Picture 2" descr="gro conser contrsturs.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43640" y="2288620"/>
            <a:ext cx="6311900" cy="689785"/>
          </a:xfrm>
          <a:prstGeom prst="rect">
            <a:avLst/>
          </a:prstGeom>
        </p:spPr>
      </p:pic>
      <p:sp>
        <p:nvSpPr>
          <p:cNvPr id="11" name="Rectangle 10"/>
          <p:cNvSpPr/>
          <p:nvPr/>
        </p:nvSpPr>
        <p:spPr>
          <a:xfrm>
            <a:off x="1340139" y="1220179"/>
            <a:ext cx="467001" cy="261610"/>
          </a:xfrm>
          <a:prstGeom prst="rect">
            <a:avLst/>
          </a:prstGeom>
        </p:spPr>
        <p:txBody>
          <a:bodyPr wrap="none">
            <a:spAutoFit/>
          </a:bodyPr>
          <a:lstStyle/>
          <a:p>
            <a:r>
              <a:rPr lang="en-US" sz="1100" b="1" dirty="0" smtClean="0">
                <a:latin typeface="Helvetica"/>
                <a:cs typeface="Helvetica"/>
              </a:rPr>
              <a:t>72%</a:t>
            </a:r>
            <a:endParaRPr lang="en-US" sz="1100" b="1" dirty="0"/>
          </a:p>
        </p:txBody>
      </p:sp>
      <p:sp>
        <p:nvSpPr>
          <p:cNvPr id="12" name="Rectangle 11"/>
          <p:cNvSpPr/>
          <p:nvPr/>
        </p:nvSpPr>
        <p:spPr>
          <a:xfrm>
            <a:off x="3810672" y="1220179"/>
            <a:ext cx="467001" cy="261610"/>
          </a:xfrm>
          <a:prstGeom prst="rect">
            <a:avLst/>
          </a:prstGeom>
        </p:spPr>
        <p:txBody>
          <a:bodyPr wrap="none">
            <a:spAutoFit/>
          </a:bodyPr>
          <a:lstStyle/>
          <a:p>
            <a:r>
              <a:rPr lang="en-US" sz="1100" b="1" dirty="0" smtClean="0">
                <a:latin typeface="Helvetica"/>
                <a:cs typeface="Helvetica"/>
              </a:rPr>
              <a:t>89%</a:t>
            </a:r>
            <a:endParaRPr lang="en-US" sz="1100" b="1" dirty="0"/>
          </a:p>
        </p:txBody>
      </p:sp>
      <p:sp>
        <p:nvSpPr>
          <p:cNvPr id="13" name="Rectangle 12"/>
          <p:cNvSpPr/>
          <p:nvPr/>
        </p:nvSpPr>
        <p:spPr>
          <a:xfrm>
            <a:off x="1788967" y="1220179"/>
            <a:ext cx="459287" cy="261610"/>
          </a:xfrm>
          <a:prstGeom prst="rect">
            <a:avLst/>
          </a:prstGeom>
        </p:spPr>
        <p:txBody>
          <a:bodyPr wrap="none">
            <a:spAutoFit/>
          </a:bodyPr>
          <a:lstStyle/>
          <a:p>
            <a:r>
              <a:rPr lang="en-US" sz="1100" b="1" dirty="0">
                <a:latin typeface="Helvetica"/>
                <a:cs typeface="Helvetica"/>
              </a:rPr>
              <a:t>1</a:t>
            </a:r>
            <a:r>
              <a:rPr lang="en-US" sz="1100" b="1" dirty="0" smtClean="0">
                <a:latin typeface="Helvetica"/>
                <a:cs typeface="Helvetica"/>
              </a:rPr>
              <a:t>1%</a:t>
            </a:r>
            <a:endParaRPr lang="en-US" sz="1100" b="1" dirty="0"/>
          </a:p>
        </p:txBody>
      </p:sp>
      <p:sp>
        <p:nvSpPr>
          <p:cNvPr id="15" name="Rectangle 14"/>
          <p:cNvSpPr/>
          <p:nvPr/>
        </p:nvSpPr>
        <p:spPr>
          <a:xfrm>
            <a:off x="2150829" y="1220179"/>
            <a:ext cx="506193" cy="261610"/>
          </a:xfrm>
          <a:prstGeom prst="rect">
            <a:avLst/>
          </a:prstGeom>
        </p:spPr>
        <p:txBody>
          <a:bodyPr wrap="none">
            <a:spAutoFit/>
          </a:bodyPr>
          <a:lstStyle/>
          <a:p>
            <a:r>
              <a:rPr lang="en-US" sz="1100" b="1" dirty="0" smtClean="0">
                <a:latin typeface="Helvetica"/>
                <a:cs typeface="Helvetica"/>
              </a:rPr>
              <a:t> 31%</a:t>
            </a:r>
            <a:endParaRPr lang="en-US" sz="1100" b="1" dirty="0"/>
          </a:p>
        </p:txBody>
      </p:sp>
      <p:sp>
        <p:nvSpPr>
          <p:cNvPr id="18" name="Rectangle 17"/>
          <p:cNvSpPr/>
          <p:nvPr/>
        </p:nvSpPr>
        <p:spPr>
          <a:xfrm>
            <a:off x="2669722" y="1220179"/>
            <a:ext cx="467001" cy="261610"/>
          </a:xfrm>
          <a:prstGeom prst="rect">
            <a:avLst/>
          </a:prstGeom>
        </p:spPr>
        <p:txBody>
          <a:bodyPr wrap="none">
            <a:spAutoFit/>
          </a:bodyPr>
          <a:lstStyle/>
          <a:p>
            <a:r>
              <a:rPr lang="en-US" sz="1100" b="1" dirty="0" smtClean="0">
                <a:latin typeface="Helvetica"/>
                <a:cs typeface="Helvetica"/>
              </a:rPr>
              <a:t>25%</a:t>
            </a:r>
            <a:endParaRPr lang="en-US" sz="1100" b="1" dirty="0"/>
          </a:p>
        </p:txBody>
      </p:sp>
    </p:spTree>
    <p:extLst>
      <p:ext uri="{BB962C8B-B14F-4D97-AF65-F5344CB8AC3E}">
        <p14:creationId xmlns:p14="http://schemas.microsoft.com/office/powerpoint/2010/main" val="26764821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5" grpId="0"/>
      <p:bldP spid="17" grpId="0"/>
      <p:bldP spid="20" grpId="0"/>
      <p:bldP spid="11" grpId="0"/>
      <p:bldP spid="12" grpId="0"/>
      <p:bldP spid="13" grpId="0"/>
      <p:bldP spid="15"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8"/>
            <a:ext cx="8229600" cy="442616"/>
          </a:xfrm>
        </p:spPr>
        <p:txBody>
          <a:bodyPr>
            <a:normAutofit fontScale="90000"/>
          </a:bodyPr>
          <a:lstStyle/>
          <a:p>
            <a:r>
              <a:rPr lang="en-US" sz="2400" b="1" dirty="0" smtClean="0">
                <a:latin typeface="Helvetica"/>
                <a:cs typeface="Helvetica"/>
              </a:rPr>
              <a:t>Gro/TLE protein family</a:t>
            </a:r>
            <a:endParaRPr lang="en-US" sz="2400" b="1" dirty="0">
              <a:latin typeface="Helvetica"/>
              <a:cs typeface="Helvetica"/>
            </a:endParaRPr>
          </a:p>
        </p:txBody>
      </p:sp>
      <p:sp>
        <p:nvSpPr>
          <p:cNvPr id="14" name="TextBox 13"/>
          <p:cNvSpPr txBox="1"/>
          <p:nvPr/>
        </p:nvSpPr>
        <p:spPr>
          <a:xfrm>
            <a:off x="0" y="905452"/>
            <a:ext cx="1943100" cy="369332"/>
          </a:xfrm>
          <a:prstGeom prst="rect">
            <a:avLst/>
          </a:prstGeom>
          <a:noFill/>
        </p:spPr>
        <p:txBody>
          <a:bodyPr wrap="square" rtlCol="0">
            <a:spAutoFit/>
          </a:bodyPr>
          <a:lstStyle/>
          <a:p>
            <a:r>
              <a:rPr lang="en-US" b="1" i="1" dirty="0" smtClean="0">
                <a:latin typeface="Helvetica"/>
                <a:cs typeface="Helvetica"/>
              </a:rPr>
              <a:t>Xenopus</a:t>
            </a:r>
            <a:endParaRPr lang="en-US" b="1" i="1" dirty="0">
              <a:latin typeface="Helvetica"/>
              <a:cs typeface="Helvetica"/>
            </a:endParaRPr>
          </a:p>
        </p:txBody>
      </p:sp>
      <p:pic>
        <p:nvPicPr>
          <p:cNvPr id="4" name="Picture 3" descr="xenopus and elegans.tiff"/>
          <p:cNvPicPr>
            <a:picLocks noChangeAspect="1"/>
          </p:cNvPicPr>
          <p:nvPr/>
        </p:nvPicPr>
        <p:blipFill rotWithShape="1">
          <a:blip r:embed="rId3" cstate="email">
            <a:extLst>
              <a:ext uri="{28A0092B-C50C-407E-A947-70E740481C1C}">
                <a14:useLocalDpi xmlns:a14="http://schemas.microsoft.com/office/drawing/2010/main"/>
              </a:ext>
            </a:extLst>
          </a:blip>
          <a:srcRect t="62471"/>
          <a:stretch/>
        </p:blipFill>
        <p:spPr>
          <a:xfrm>
            <a:off x="63500" y="3341914"/>
            <a:ext cx="4913027" cy="892628"/>
          </a:xfrm>
          <a:prstGeom prst="rect">
            <a:avLst/>
          </a:prstGeom>
        </p:spPr>
      </p:pic>
      <p:pic>
        <p:nvPicPr>
          <p:cNvPr id="11" name="Picture 10" descr="xenopus and elegans.tiff"/>
          <p:cNvPicPr>
            <a:picLocks noChangeAspect="1"/>
          </p:cNvPicPr>
          <p:nvPr/>
        </p:nvPicPr>
        <p:blipFill rotWithShape="1">
          <a:blip r:embed="rId3" cstate="email">
            <a:extLst>
              <a:ext uri="{28A0092B-C50C-407E-A947-70E740481C1C}">
                <a14:useLocalDpi xmlns:a14="http://schemas.microsoft.com/office/drawing/2010/main"/>
              </a:ext>
            </a:extLst>
          </a:blip>
          <a:srcRect b="49275"/>
          <a:stretch/>
        </p:blipFill>
        <p:spPr>
          <a:xfrm>
            <a:off x="63500" y="1274784"/>
            <a:ext cx="4913027" cy="1206501"/>
          </a:xfrm>
          <a:prstGeom prst="rect">
            <a:avLst/>
          </a:prstGeom>
        </p:spPr>
      </p:pic>
      <p:sp>
        <p:nvSpPr>
          <p:cNvPr id="12" name="TextBox 11"/>
          <p:cNvSpPr txBox="1"/>
          <p:nvPr/>
        </p:nvSpPr>
        <p:spPr>
          <a:xfrm>
            <a:off x="4976527" y="1348741"/>
            <a:ext cx="4013200" cy="523220"/>
          </a:xfrm>
          <a:prstGeom prst="rect">
            <a:avLst/>
          </a:prstGeom>
          <a:noFill/>
        </p:spPr>
        <p:txBody>
          <a:bodyPr wrap="square" rtlCol="0">
            <a:spAutoFit/>
          </a:bodyPr>
          <a:lstStyle/>
          <a:p>
            <a:r>
              <a:rPr lang="en-US" sz="1400" b="1" dirty="0" smtClean="0">
                <a:latin typeface="Helvetica"/>
                <a:cs typeface="Helvetica"/>
              </a:rPr>
              <a:t>CNS development, Somitogenesis, Axis </a:t>
            </a:r>
            <a:r>
              <a:rPr lang="en-US" sz="1400" b="1" dirty="0">
                <a:latin typeface="Helvetica"/>
                <a:cs typeface="Helvetica"/>
              </a:rPr>
              <a:t>f</a:t>
            </a:r>
            <a:r>
              <a:rPr lang="en-US" sz="1400" b="1" dirty="0" smtClean="0">
                <a:latin typeface="Helvetica"/>
                <a:cs typeface="Helvetica"/>
              </a:rPr>
              <a:t>ormation, Wg/Wnt </a:t>
            </a:r>
            <a:r>
              <a:rPr lang="en-US" sz="1400" b="1" dirty="0">
                <a:latin typeface="Helvetica"/>
                <a:cs typeface="Helvetica"/>
              </a:rPr>
              <a:t>s</a:t>
            </a:r>
            <a:r>
              <a:rPr lang="en-US" sz="1400" b="1" dirty="0" smtClean="0">
                <a:latin typeface="Helvetica"/>
                <a:cs typeface="Helvetica"/>
              </a:rPr>
              <a:t>ignaling  </a:t>
            </a:r>
            <a:endParaRPr lang="en-US" sz="1400" b="1" dirty="0">
              <a:latin typeface="Helvetica"/>
              <a:cs typeface="Helvetica"/>
            </a:endParaRPr>
          </a:p>
        </p:txBody>
      </p:sp>
      <p:sp>
        <p:nvSpPr>
          <p:cNvPr id="13" name="TextBox 12"/>
          <p:cNvSpPr txBox="1"/>
          <p:nvPr/>
        </p:nvSpPr>
        <p:spPr>
          <a:xfrm>
            <a:off x="4976527" y="3341914"/>
            <a:ext cx="4013200" cy="523220"/>
          </a:xfrm>
          <a:prstGeom prst="rect">
            <a:avLst/>
          </a:prstGeom>
          <a:noFill/>
        </p:spPr>
        <p:txBody>
          <a:bodyPr wrap="square" rtlCol="0">
            <a:spAutoFit/>
          </a:bodyPr>
          <a:lstStyle/>
          <a:p>
            <a:r>
              <a:rPr lang="en-US" sz="1400" b="1" dirty="0" smtClean="0">
                <a:latin typeface="Helvetica"/>
                <a:cs typeface="Helvetica"/>
              </a:rPr>
              <a:t>Left/Right patterning, Neurogenesis, Sex-specific apoptosis, Male ray development</a:t>
            </a:r>
            <a:endParaRPr lang="en-US" sz="1400" b="1" dirty="0">
              <a:latin typeface="Helvetica"/>
              <a:cs typeface="Helvetica"/>
            </a:endParaRPr>
          </a:p>
        </p:txBody>
      </p:sp>
      <p:sp>
        <p:nvSpPr>
          <p:cNvPr id="15" name="TextBox 14"/>
          <p:cNvSpPr txBox="1"/>
          <p:nvPr/>
        </p:nvSpPr>
        <p:spPr>
          <a:xfrm>
            <a:off x="0" y="2963634"/>
            <a:ext cx="1943100" cy="369332"/>
          </a:xfrm>
          <a:prstGeom prst="rect">
            <a:avLst/>
          </a:prstGeom>
          <a:noFill/>
        </p:spPr>
        <p:txBody>
          <a:bodyPr wrap="square" rtlCol="0">
            <a:spAutoFit/>
          </a:bodyPr>
          <a:lstStyle/>
          <a:p>
            <a:r>
              <a:rPr lang="en-US" b="1" i="1" dirty="0" smtClean="0">
                <a:latin typeface="Helvetica"/>
                <a:cs typeface="Helvetica"/>
              </a:rPr>
              <a:t>C. elegans</a:t>
            </a:r>
            <a:endParaRPr lang="en-US" b="1" i="1" dirty="0">
              <a:latin typeface="Helvetica"/>
              <a:cs typeface="Helvetica"/>
            </a:endParaRPr>
          </a:p>
        </p:txBody>
      </p:sp>
      <p:sp>
        <p:nvSpPr>
          <p:cNvPr id="18" name="Rectangle 17"/>
          <p:cNvSpPr/>
          <p:nvPr/>
        </p:nvSpPr>
        <p:spPr>
          <a:xfrm>
            <a:off x="1416339" y="1220179"/>
            <a:ext cx="467001" cy="261610"/>
          </a:xfrm>
          <a:prstGeom prst="rect">
            <a:avLst/>
          </a:prstGeom>
        </p:spPr>
        <p:txBody>
          <a:bodyPr wrap="none">
            <a:spAutoFit/>
          </a:bodyPr>
          <a:lstStyle/>
          <a:p>
            <a:r>
              <a:rPr lang="en-US" sz="1100" b="1" dirty="0" smtClean="0">
                <a:latin typeface="Helvetica"/>
                <a:cs typeface="Helvetica"/>
              </a:rPr>
              <a:t>69%</a:t>
            </a:r>
            <a:endParaRPr lang="en-US" sz="1100" b="1" dirty="0"/>
          </a:p>
        </p:txBody>
      </p:sp>
      <p:sp>
        <p:nvSpPr>
          <p:cNvPr id="21" name="Rectangle 20"/>
          <p:cNvSpPr/>
          <p:nvPr/>
        </p:nvSpPr>
        <p:spPr>
          <a:xfrm>
            <a:off x="3810672" y="1220179"/>
            <a:ext cx="467001" cy="261610"/>
          </a:xfrm>
          <a:prstGeom prst="rect">
            <a:avLst/>
          </a:prstGeom>
        </p:spPr>
        <p:txBody>
          <a:bodyPr wrap="none">
            <a:spAutoFit/>
          </a:bodyPr>
          <a:lstStyle/>
          <a:p>
            <a:r>
              <a:rPr lang="en-US" sz="1100" b="1" dirty="0" smtClean="0">
                <a:latin typeface="Helvetica"/>
                <a:cs typeface="Helvetica"/>
              </a:rPr>
              <a:t>89%</a:t>
            </a:r>
            <a:endParaRPr lang="en-US" sz="1100" b="1" dirty="0"/>
          </a:p>
        </p:txBody>
      </p:sp>
      <p:sp>
        <p:nvSpPr>
          <p:cNvPr id="22" name="Rectangle 21"/>
          <p:cNvSpPr/>
          <p:nvPr/>
        </p:nvSpPr>
        <p:spPr>
          <a:xfrm>
            <a:off x="1877867" y="1220179"/>
            <a:ext cx="467001" cy="261610"/>
          </a:xfrm>
          <a:prstGeom prst="rect">
            <a:avLst/>
          </a:prstGeom>
        </p:spPr>
        <p:txBody>
          <a:bodyPr wrap="none">
            <a:spAutoFit/>
          </a:bodyPr>
          <a:lstStyle/>
          <a:p>
            <a:r>
              <a:rPr lang="en-US" sz="1100" b="1" dirty="0" smtClean="0">
                <a:latin typeface="Helvetica"/>
                <a:cs typeface="Helvetica"/>
              </a:rPr>
              <a:t>1</a:t>
            </a:r>
            <a:r>
              <a:rPr lang="en-US" sz="1100" b="1" dirty="0">
                <a:latin typeface="Helvetica"/>
                <a:cs typeface="Helvetica"/>
              </a:rPr>
              <a:t>3</a:t>
            </a:r>
            <a:r>
              <a:rPr lang="en-US" sz="1100" b="1" dirty="0" smtClean="0">
                <a:latin typeface="Helvetica"/>
                <a:cs typeface="Helvetica"/>
              </a:rPr>
              <a:t>%</a:t>
            </a:r>
            <a:endParaRPr lang="en-US" sz="1100" b="1" dirty="0"/>
          </a:p>
        </p:txBody>
      </p:sp>
      <p:sp>
        <p:nvSpPr>
          <p:cNvPr id="23" name="Rectangle 22"/>
          <p:cNvSpPr/>
          <p:nvPr/>
        </p:nvSpPr>
        <p:spPr>
          <a:xfrm>
            <a:off x="2201629" y="1220179"/>
            <a:ext cx="506193" cy="261610"/>
          </a:xfrm>
          <a:prstGeom prst="rect">
            <a:avLst/>
          </a:prstGeom>
        </p:spPr>
        <p:txBody>
          <a:bodyPr wrap="none">
            <a:spAutoFit/>
          </a:bodyPr>
          <a:lstStyle/>
          <a:p>
            <a:r>
              <a:rPr lang="en-US" sz="1100" b="1" dirty="0" smtClean="0">
                <a:latin typeface="Helvetica"/>
                <a:cs typeface="Helvetica"/>
              </a:rPr>
              <a:t> 36%</a:t>
            </a:r>
            <a:endParaRPr lang="en-US" sz="1100" b="1" dirty="0"/>
          </a:p>
        </p:txBody>
      </p:sp>
      <p:sp>
        <p:nvSpPr>
          <p:cNvPr id="24" name="Rectangle 23"/>
          <p:cNvSpPr/>
          <p:nvPr/>
        </p:nvSpPr>
        <p:spPr>
          <a:xfrm>
            <a:off x="2758622" y="1220179"/>
            <a:ext cx="467001" cy="261610"/>
          </a:xfrm>
          <a:prstGeom prst="rect">
            <a:avLst/>
          </a:prstGeom>
        </p:spPr>
        <p:txBody>
          <a:bodyPr wrap="none">
            <a:spAutoFit/>
          </a:bodyPr>
          <a:lstStyle/>
          <a:p>
            <a:r>
              <a:rPr lang="en-US" sz="1100" b="1" dirty="0" smtClean="0">
                <a:latin typeface="Helvetica"/>
                <a:cs typeface="Helvetica"/>
              </a:rPr>
              <a:t>30%</a:t>
            </a:r>
            <a:endParaRPr lang="en-US" sz="1100" b="1" dirty="0"/>
          </a:p>
        </p:txBody>
      </p:sp>
      <p:sp>
        <p:nvSpPr>
          <p:cNvPr id="25" name="Rectangle 24"/>
          <p:cNvSpPr/>
          <p:nvPr/>
        </p:nvSpPr>
        <p:spPr>
          <a:xfrm>
            <a:off x="1454439" y="3189461"/>
            <a:ext cx="467001" cy="261610"/>
          </a:xfrm>
          <a:prstGeom prst="rect">
            <a:avLst/>
          </a:prstGeom>
        </p:spPr>
        <p:txBody>
          <a:bodyPr wrap="none">
            <a:spAutoFit/>
          </a:bodyPr>
          <a:lstStyle/>
          <a:p>
            <a:r>
              <a:rPr lang="en-US" sz="1100" b="1" dirty="0" smtClean="0">
                <a:latin typeface="Helvetica"/>
                <a:cs typeface="Helvetica"/>
              </a:rPr>
              <a:t>26%</a:t>
            </a:r>
            <a:endParaRPr lang="en-US" sz="1100" b="1" dirty="0"/>
          </a:p>
        </p:txBody>
      </p:sp>
      <p:sp>
        <p:nvSpPr>
          <p:cNvPr id="26" name="Rectangle 25"/>
          <p:cNvSpPr/>
          <p:nvPr/>
        </p:nvSpPr>
        <p:spPr>
          <a:xfrm>
            <a:off x="3620172" y="3189461"/>
            <a:ext cx="467001" cy="261610"/>
          </a:xfrm>
          <a:prstGeom prst="rect">
            <a:avLst/>
          </a:prstGeom>
        </p:spPr>
        <p:txBody>
          <a:bodyPr wrap="none">
            <a:spAutoFit/>
          </a:bodyPr>
          <a:lstStyle/>
          <a:p>
            <a:r>
              <a:rPr lang="en-US" sz="1100" b="1" dirty="0" smtClean="0">
                <a:latin typeface="Helvetica"/>
                <a:cs typeface="Helvetica"/>
              </a:rPr>
              <a:t>58%</a:t>
            </a:r>
            <a:endParaRPr lang="en-US" sz="1100" b="1" dirty="0"/>
          </a:p>
        </p:txBody>
      </p:sp>
      <p:sp>
        <p:nvSpPr>
          <p:cNvPr id="28" name="Rectangle 27"/>
          <p:cNvSpPr/>
          <p:nvPr/>
        </p:nvSpPr>
        <p:spPr>
          <a:xfrm>
            <a:off x="2074629" y="3189461"/>
            <a:ext cx="427740" cy="261610"/>
          </a:xfrm>
          <a:prstGeom prst="rect">
            <a:avLst/>
          </a:prstGeom>
        </p:spPr>
        <p:txBody>
          <a:bodyPr wrap="none">
            <a:spAutoFit/>
          </a:bodyPr>
          <a:lstStyle/>
          <a:p>
            <a:r>
              <a:rPr lang="en-US" sz="1100" b="1" dirty="0" smtClean="0">
                <a:latin typeface="Helvetica"/>
                <a:cs typeface="Helvetica"/>
              </a:rPr>
              <a:t> </a:t>
            </a:r>
            <a:r>
              <a:rPr lang="en-US" sz="1100" b="1" dirty="0">
                <a:latin typeface="Helvetica"/>
                <a:cs typeface="Helvetica"/>
              </a:rPr>
              <a:t>8</a:t>
            </a:r>
            <a:r>
              <a:rPr lang="en-US" sz="1100" b="1" dirty="0" smtClean="0">
                <a:latin typeface="Helvetica"/>
                <a:cs typeface="Helvetica"/>
              </a:rPr>
              <a:t>%</a:t>
            </a:r>
            <a:endParaRPr lang="en-US" sz="1100" b="1" dirty="0"/>
          </a:p>
        </p:txBody>
      </p:sp>
    </p:spTree>
    <p:extLst>
      <p:ext uri="{BB962C8B-B14F-4D97-AF65-F5344CB8AC3E}">
        <p14:creationId xmlns:p14="http://schemas.microsoft.com/office/powerpoint/2010/main" val="2272418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8" grpId="0"/>
      <p:bldP spid="21" grpId="0"/>
      <p:bldP spid="22" grpId="0"/>
      <p:bldP spid="23" grpId="0"/>
      <p:bldP spid="24" grpId="0"/>
      <p:bldP spid="25" grpId="0"/>
      <p:bldP spid="26" grpId="0"/>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8"/>
            <a:ext cx="8229600" cy="442616"/>
          </a:xfrm>
        </p:spPr>
        <p:txBody>
          <a:bodyPr>
            <a:normAutofit fontScale="90000"/>
          </a:bodyPr>
          <a:lstStyle/>
          <a:p>
            <a:r>
              <a:rPr lang="en-US" sz="2400" b="1" dirty="0" smtClean="0">
                <a:latin typeface="Helvetica"/>
                <a:cs typeface="Helvetica"/>
              </a:rPr>
              <a:t>Structure/Function relationships in Gro</a:t>
            </a:r>
            <a:endParaRPr lang="en-US" sz="2400" b="1" dirty="0">
              <a:latin typeface="Helvetica"/>
              <a:cs typeface="Helvetica"/>
            </a:endParaRPr>
          </a:p>
        </p:txBody>
      </p:sp>
      <p:sp>
        <p:nvSpPr>
          <p:cNvPr id="6" name="TextBox 5"/>
          <p:cNvSpPr txBox="1"/>
          <p:nvPr/>
        </p:nvSpPr>
        <p:spPr>
          <a:xfrm>
            <a:off x="-121226" y="3885624"/>
            <a:ext cx="1689100" cy="1200329"/>
          </a:xfrm>
          <a:prstGeom prst="rect">
            <a:avLst/>
          </a:prstGeom>
          <a:noFill/>
        </p:spPr>
        <p:txBody>
          <a:bodyPr wrap="square" rtlCol="0">
            <a:spAutoFit/>
          </a:bodyPr>
          <a:lstStyle/>
          <a:p>
            <a:pPr algn="ctr"/>
            <a:r>
              <a:rPr lang="en-US" dirty="0" smtClean="0">
                <a:latin typeface="Helvetica"/>
                <a:cs typeface="Helvetica"/>
              </a:rPr>
              <a:t>Self-association</a:t>
            </a:r>
          </a:p>
          <a:p>
            <a:pPr algn="ctr"/>
            <a:r>
              <a:rPr lang="en-US" dirty="0" smtClean="0">
                <a:latin typeface="Helvetica"/>
                <a:cs typeface="Helvetica"/>
              </a:rPr>
              <a:t>Repressor binding</a:t>
            </a:r>
          </a:p>
        </p:txBody>
      </p:sp>
      <p:sp>
        <p:nvSpPr>
          <p:cNvPr id="21" name="TextBox 20"/>
          <p:cNvSpPr txBox="1"/>
          <p:nvPr/>
        </p:nvSpPr>
        <p:spPr>
          <a:xfrm>
            <a:off x="1325710" y="3885624"/>
            <a:ext cx="1092200" cy="646331"/>
          </a:xfrm>
          <a:prstGeom prst="rect">
            <a:avLst/>
          </a:prstGeom>
          <a:noFill/>
        </p:spPr>
        <p:txBody>
          <a:bodyPr wrap="square" rtlCol="0">
            <a:spAutoFit/>
          </a:bodyPr>
          <a:lstStyle/>
          <a:p>
            <a:pPr algn="ctr"/>
            <a:r>
              <a:rPr lang="en-US" dirty="0" smtClean="0">
                <a:latin typeface="Helvetica"/>
                <a:cs typeface="Helvetica"/>
              </a:rPr>
              <a:t>Rpd3 binding</a:t>
            </a:r>
          </a:p>
        </p:txBody>
      </p:sp>
      <p:sp>
        <p:nvSpPr>
          <p:cNvPr id="9" name="Right Arrow 8"/>
          <p:cNvSpPr/>
          <p:nvPr/>
        </p:nvSpPr>
        <p:spPr>
          <a:xfrm rot="5400000">
            <a:off x="522952" y="3240176"/>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5400000">
            <a:off x="1602164" y="3240176"/>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5400000">
            <a:off x="2517428" y="3240176"/>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5400000">
            <a:off x="3825528" y="3240176"/>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5400000">
            <a:off x="6429028" y="3240176"/>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5892800" y="3885624"/>
            <a:ext cx="1689100" cy="923330"/>
          </a:xfrm>
          <a:prstGeom prst="rect">
            <a:avLst/>
          </a:prstGeom>
          <a:noFill/>
        </p:spPr>
        <p:txBody>
          <a:bodyPr wrap="square" rtlCol="0">
            <a:spAutoFit/>
          </a:bodyPr>
          <a:lstStyle/>
          <a:p>
            <a:pPr algn="ctr"/>
            <a:r>
              <a:rPr lang="en-US" dirty="0" smtClean="0">
                <a:latin typeface="Helvetica"/>
                <a:cs typeface="Helvetica"/>
              </a:rPr>
              <a:t>Repressor binding (WRPW, eh1)</a:t>
            </a:r>
          </a:p>
        </p:txBody>
      </p:sp>
      <p:sp>
        <p:nvSpPr>
          <p:cNvPr id="27" name="TextBox 26"/>
          <p:cNvSpPr txBox="1"/>
          <p:nvPr/>
        </p:nvSpPr>
        <p:spPr>
          <a:xfrm>
            <a:off x="2178337" y="3885624"/>
            <a:ext cx="1537277" cy="923330"/>
          </a:xfrm>
          <a:prstGeom prst="rect">
            <a:avLst/>
          </a:prstGeom>
          <a:noFill/>
        </p:spPr>
        <p:txBody>
          <a:bodyPr wrap="square" rtlCol="0">
            <a:spAutoFit/>
          </a:bodyPr>
          <a:lstStyle/>
          <a:p>
            <a:pPr algn="ctr"/>
            <a:r>
              <a:rPr lang="en-US" dirty="0" smtClean="0">
                <a:latin typeface="Helvetica"/>
                <a:cs typeface="Helvetica"/>
              </a:rPr>
              <a:t>NLS,</a:t>
            </a:r>
          </a:p>
          <a:p>
            <a:pPr algn="ctr"/>
            <a:r>
              <a:rPr lang="en-US" dirty="0" smtClean="0">
                <a:latin typeface="Helvetica"/>
                <a:cs typeface="Helvetica"/>
              </a:rPr>
              <a:t>Regulatory region</a:t>
            </a:r>
          </a:p>
        </p:txBody>
      </p:sp>
      <p:sp>
        <p:nvSpPr>
          <p:cNvPr id="28" name="TextBox 27"/>
          <p:cNvSpPr txBox="1"/>
          <p:nvPr/>
        </p:nvSpPr>
        <p:spPr>
          <a:xfrm>
            <a:off x="3486437" y="3885624"/>
            <a:ext cx="1537277" cy="923330"/>
          </a:xfrm>
          <a:prstGeom prst="rect">
            <a:avLst/>
          </a:prstGeom>
          <a:noFill/>
        </p:spPr>
        <p:txBody>
          <a:bodyPr wrap="square" rtlCol="0">
            <a:spAutoFit/>
          </a:bodyPr>
          <a:lstStyle/>
          <a:p>
            <a:pPr algn="ctr"/>
            <a:r>
              <a:rPr lang="en-US" dirty="0" smtClean="0">
                <a:latin typeface="Helvetica"/>
                <a:cs typeface="Helvetica"/>
              </a:rPr>
              <a:t>Down-Regulation region</a:t>
            </a:r>
          </a:p>
        </p:txBody>
      </p:sp>
      <p:sp>
        <p:nvSpPr>
          <p:cNvPr id="29" name="Left Brace 28"/>
          <p:cNvSpPr/>
          <p:nvPr/>
        </p:nvSpPr>
        <p:spPr bwMode="auto">
          <a:xfrm rot="5400000">
            <a:off x="2590799" y="113465"/>
            <a:ext cx="254001" cy="2937933"/>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Helvetica"/>
              <a:ea typeface="ＭＳ Ｐゴシック" pitchFamily="-109" charset="-128"/>
              <a:cs typeface="Helvetica"/>
            </a:endParaRPr>
          </a:p>
        </p:txBody>
      </p:sp>
      <p:sp>
        <p:nvSpPr>
          <p:cNvPr id="10" name="Rectangle 9"/>
          <p:cNvSpPr/>
          <p:nvPr/>
        </p:nvSpPr>
        <p:spPr>
          <a:xfrm>
            <a:off x="952500" y="901433"/>
            <a:ext cx="4111409" cy="369332"/>
          </a:xfrm>
          <a:prstGeom prst="rect">
            <a:avLst/>
          </a:prstGeom>
        </p:spPr>
        <p:txBody>
          <a:bodyPr wrap="none">
            <a:spAutoFit/>
          </a:bodyPr>
          <a:lstStyle/>
          <a:p>
            <a:r>
              <a:rPr lang="en-US" dirty="0">
                <a:latin typeface="Helvetica"/>
                <a:cs typeface="Helvetica"/>
              </a:rPr>
              <a:t>Binding to hypoacetylated histone tails</a:t>
            </a:r>
          </a:p>
        </p:txBody>
      </p:sp>
      <p:pic>
        <p:nvPicPr>
          <p:cNvPr id="30" name="Picture 29" descr="Gro construct.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736" y="1749462"/>
            <a:ext cx="8839200" cy="1160871"/>
          </a:xfrm>
          <a:prstGeom prst="rect">
            <a:avLst/>
          </a:prstGeom>
        </p:spPr>
      </p:pic>
      <p:sp>
        <p:nvSpPr>
          <p:cNvPr id="31" name="Rectangle 30"/>
          <p:cNvSpPr/>
          <p:nvPr/>
        </p:nvSpPr>
        <p:spPr>
          <a:xfrm>
            <a:off x="6638" y="3654792"/>
            <a:ext cx="9137362" cy="2308324"/>
          </a:xfrm>
          <a:prstGeom prst="rect">
            <a:avLst/>
          </a:prstGeom>
        </p:spPr>
        <p:txBody>
          <a:bodyPr wrap="square">
            <a:spAutoFit/>
          </a:bodyPr>
          <a:lstStyle/>
          <a:p>
            <a:pPr>
              <a:defRPr/>
            </a:pPr>
            <a:r>
              <a:rPr lang="en-US" sz="1600" dirty="0" smtClean="0">
                <a:latin typeface="Helvetica"/>
                <a:cs typeface="Helvetica"/>
              </a:rPr>
              <a:t>Although the functions of the Q and WD domain have been extensively studied, the internal domains are not well characterized.</a:t>
            </a:r>
          </a:p>
          <a:p>
            <a:pPr>
              <a:defRPr/>
            </a:pPr>
            <a:endParaRPr lang="en-US" sz="1600" dirty="0" smtClean="0">
              <a:latin typeface="Helvetica"/>
              <a:cs typeface="Helvetica"/>
            </a:endParaRPr>
          </a:p>
          <a:p>
            <a:pPr>
              <a:defRPr/>
            </a:pPr>
            <a:r>
              <a:rPr lang="en-US" sz="1600" dirty="0" smtClean="0">
                <a:latin typeface="Helvetica"/>
                <a:cs typeface="Helvetica"/>
              </a:rPr>
              <a:t>Sequencing </a:t>
            </a:r>
            <a:r>
              <a:rPr lang="en-US" sz="1600" dirty="0">
                <a:latin typeface="Helvetica"/>
                <a:cs typeface="Helvetica"/>
              </a:rPr>
              <a:t>of a large set of lethal Gro/TLE point mutant alleles revealed </a:t>
            </a:r>
            <a:r>
              <a:rPr lang="en-US" sz="1600" dirty="0" smtClean="0">
                <a:latin typeface="Helvetica"/>
                <a:cs typeface="Helvetica"/>
              </a:rPr>
              <a:t>mutations </a:t>
            </a:r>
            <a:r>
              <a:rPr lang="en-US" sz="1600" dirty="0">
                <a:latin typeface="Helvetica"/>
                <a:cs typeface="Helvetica"/>
              </a:rPr>
              <a:t>that map to </a:t>
            </a:r>
            <a:r>
              <a:rPr lang="en-US" sz="1600" dirty="0" smtClean="0">
                <a:latin typeface="Helvetica"/>
                <a:cs typeface="Helvetica"/>
              </a:rPr>
              <a:t>the Q and </a:t>
            </a:r>
            <a:r>
              <a:rPr lang="en-US" sz="1600" dirty="0">
                <a:latin typeface="Helvetica"/>
                <a:cs typeface="Helvetica"/>
              </a:rPr>
              <a:t>WD-</a:t>
            </a:r>
            <a:r>
              <a:rPr lang="en-US" sz="1600" dirty="0" smtClean="0">
                <a:latin typeface="Helvetica"/>
                <a:cs typeface="Helvetica"/>
              </a:rPr>
              <a:t>repeat, </a:t>
            </a:r>
            <a:r>
              <a:rPr lang="en-US" sz="1600" dirty="0">
                <a:latin typeface="Helvetica"/>
                <a:cs typeface="Helvetica"/>
              </a:rPr>
              <a:t>demonstrating </a:t>
            </a:r>
            <a:r>
              <a:rPr lang="en-US" sz="1600" dirty="0" smtClean="0">
                <a:latin typeface="Helvetica"/>
                <a:cs typeface="Helvetica"/>
              </a:rPr>
              <a:t>the </a:t>
            </a:r>
            <a:r>
              <a:rPr lang="en-US" sz="1600" dirty="0">
                <a:latin typeface="Helvetica"/>
                <a:cs typeface="Helvetica"/>
              </a:rPr>
              <a:t>functional importance of these two </a:t>
            </a:r>
            <a:r>
              <a:rPr lang="en-US" sz="1600" dirty="0" smtClean="0">
                <a:latin typeface="Helvetica"/>
                <a:cs typeface="Helvetica"/>
              </a:rPr>
              <a:t>domain (Jennings et al, 2006 and 2008).</a:t>
            </a:r>
          </a:p>
          <a:p>
            <a:pPr>
              <a:defRPr/>
            </a:pPr>
            <a:endParaRPr lang="en-US" sz="1600" dirty="0">
              <a:latin typeface="Helvetica"/>
              <a:cs typeface="Helvetica"/>
            </a:endParaRPr>
          </a:p>
          <a:p>
            <a:pPr>
              <a:defRPr/>
            </a:pPr>
            <a:r>
              <a:rPr lang="en-US" sz="1600" dirty="0" smtClean="0">
                <a:latin typeface="Helvetica"/>
                <a:cs typeface="Helvetica"/>
              </a:rPr>
              <a:t>None </a:t>
            </a:r>
            <a:r>
              <a:rPr lang="en-US" sz="1600" dirty="0">
                <a:latin typeface="Helvetica"/>
                <a:cs typeface="Helvetica"/>
              </a:rPr>
              <a:t>of the known point mutations map to the GP, CcN, or SP domains, suggesting that these domains represent very small mutagenic targets or are functionally </a:t>
            </a:r>
            <a:r>
              <a:rPr lang="en-US" sz="1600" dirty="0" smtClean="0">
                <a:latin typeface="Helvetica"/>
                <a:cs typeface="Helvetica"/>
              </a:rPr>
              <a:t>expendable.</a:t>
            </a:r>
            <a:endParaRPr lang="en-US" sz="1600" dirty="0">
              <a:latin typeface="Helvetica"/>
              <a:cs typeface="Helvetica"/>
            </a:endParaRPr>
          </a:p>
        </p:txBody>
      </p:sp>
    </p:spTree>
    <p:extLst>
      <p:ext uri="{BB962C8B-B14F-4D97-AF65-F5344CB8AC3E}">
        <p14:creationId xmlns:p14="http://schemas.microsoft.com/office/powerpoint/2010/main" val="4180938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22"/>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5"/>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6"/>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1" grpId="0"/>
      <p:bldP spid="21" grpId="1"/>
      <p:bldP spid="9" grpId="0" animBg="1"/>
      <p:bldP spid="9" grpId="1" animBg="1"/>
      <p:bldP spid="22" grpId="0" animBg="1"/>
      <p:bldP spid="22" grpId="1" animBg="1"/>
      <p:bldP spid="23" grpId="0" animBg="1"/>
      <p:bldP spid="23" grpId="1" animBg="1"/>
      <p:bldP spid="24" grpId="0" animBg="1"/>
      <p:bldP spid="24" grpId="1" animBg="1"/>
      <p:bldP spid="25" grpId="0" animBg="1"/>
      <p:bldP spid="25" grpId="1" animBg="1"/>
      <p:bldP spid="26" grpId="0"/>
      <p:bldP spid="26" grpId="1"/>
      <p:bldP spid="27" grpId="0"/>
      <p:bldP spid="27" grpId="1"/>
      <p:bldP spid="28" grpId="0"/>
      <p:bldP spid="28" grpId="1"/>
      <p:bldP spid="29" grpId="0" animBg="1"/>
      <p:bldP spid="1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6"/>
          <p:cNvSpPr>
            <a:spLocks noChangeArrowheads="1"/>
          </p:cNvSpPr>
          <p:nvPr/>
        </p:nvSpPr>
        <p:spPr bwMode="auto">
          <a:xfrm>
            <a:off x="0" y="1714837"/>
            <a:ext cx="9144000" cy="2308324"/>
          </a:xfrm>
          <a:prstGeom prst="rect">
            <a:avLst/>
          </a:prstGeom>
          <a:noFill/>
          <a:ln w="9525">
            <a:noFill/>
            <a:miter lim="800000"/>
            <a:headEnd/>
            <a:tailEnd/>
          </a:ln>
        </p:spPr>
        <p:txBody>
          <a:bodyPr wrap="square">
            <a:prstTxWarp prst="textNoShape">
              <a:avLst/>
            </a:prstTxWarp>
            <a:spAutoFit/>
          </a:bodyPr>
          <a:lstStyle/>
          <a:p>
            <a:pPr>
              <a:buFontTx/>
              <a:buBlip>
                <a:blip r:embed="rId2"/>
              </a:buBlip>
            </a:pPr>
            <a:endParaRPr lang="en-US" sz="2400" b="1" dirty="0">
              <a:latin typeface="Helvetica"/>
              <a:cs typeface="Helvetica"/>
            </a:endParaRPr>
          </a:p>
          <a:p>
            <a:pPr>
              <a:buFontTx/>
              <a:buBlip>
                <a:blip r:embed="rId2"/>
              </a:buBlip>
            </a:pPr>
            <a:endParaRPr lang="en-US" sz="2400" b="1" dirty="0">
              <a:solidFill>
                <a:srgbClr val="BF0000"/>
              </a:solidFill>
              <a:latin typeface="Helvetica"/>
              <a:cs typeface="Helvetica"/>
            </a:endParaRPr>
          </a:p>
          <a:p>
            <a:pPr algn="ctr"/>
            <a:r>
              <a:rPr lang="en-US" sz="2400" b="1" dirty="0">
                <a:solidFill>
                  <a:srgbClr val="BF0000"/>
                </a:solidFill>
                <a:latin typeface="Helvetica"/>
                <a:cs typeface="Helvetica"/>
              </a:rPr>
              <a:t>Goal is to elucidate the mechanism of Gro-mediated </a:t>
            </a:r>
            <a:r>
              <a:rPr lang="en-US" sz="2400" b="1" dirty="0" smtClean="0">
                <a:solidFill>
                  <a:srgbClr val="BF0000"/>
                </a:solidFill>
                <a:latin typeface="Helvetica"/>
                <a:cs typeface="Helvetica"/>
              </a:rPr>
              <a:t>repression and the role of Gro in pattern formation </a:t>
            </a:r>
            <a:r>
              <a:rPr lang="en-US" sz="2400" b="1" dirty="0">
                <a:solidFill>
                  <a:srgbClr val="BF0000"/>
                </a:solidFill>
                <a:latin typeface="Helvetica"/>
                <a:cs typeface="Helvetica"/>
              </a:rPr>
              <a:t>by </a:t>
            </a:r>
            <a:r>
              <a:rPr lang="en-US" sz="2400" b="1" dirty="0" smtClean="0">
                <a:solidFill>
                  <a:srgbClr val="BF0000"/>
                </a:solidFill>
                <a:latin typeface="Helvetica"/>
                <a:cs typeface="Helvetica"/>
              </a:rPr>
              <a:t>constructing and analyzing </a:t>
            </a:r>
            <a:r>
              <a:rPr lang="en-US" sz="2400" b="1" dirty="0">
                <a:solidFill>
                  <a:srgbClr val="BF0000"/>
                </a:solidFill>
                <a:latin typeface="Helvetica"/>
                <a:cs typeface="Helvetica"/>
              </a:rPr>
              <a:t>multiple Gro deletion mutants lacking one or more of the central domains.</a:t>
            </a:r>
          </a:p>
        </p:txBody>
      </p:sp>
      <p:sp>
        <p:nvSpPr>
          <p:cNvPr id="2" name="Title 1"/>
          <p:cNvSpPr>
            <a:spLocks noGrp="1"/>
          </p:cNvSpPr>
          <p:nvPr>
            <p:ph type="title"/>
          </p:nvPr>
        </p:nvSpPr>
        <p:spPr/>
        <p:txBody>
          <a:bodyPr/>
          <a:lstStyle/>
          <a:p>
            <a:endParaRPr lang="en-US" dirty="0"/>
          </a:p>
        </p:txBody>
      </p:sp>
    </p:spTree>
    <p:extLst>
      <p:ext uri="{BB962C8B-B14F-4D97-AF65-F5344CB8AC3E}">
        <p14:creationId xmlns:p14="http://schemas.microsoft.com/office/powerpoint/2010/main" val="25736614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oligomerzation structure.tiff"/>
          <p:cNvPicPr>
            <a:picLocks noChangeAspect="1"/>
          </p:cNvPicPr>
          <p:nvPr/>
        </p:nvPicPr>
        <p:blipFill rotWithShape="1">
          <a:blip r:embed="rId3" cstate="email">
            <a:extLst>
              <a:ext uri="{28A0092B-C50C-407E-A947-70E740481C1C}">
                <a14:useLocalDpi xmlns:a14="http://schemas.microsoft.com/office/drawing/2010/main"/>
              </a:ext>
            </a:extLst>
          </a:blip>
          <a:srcRect l="5482" r="5921"/>
          <a:stretch/>
        </p:blipFill>
        <p:spPr>
          <a:xfrm>
            <a:off x="1752600" y="1280392"/>
            <a:ext cx="2077923" cy="2736276"/>
          </a:xfrm>
          <a:prstGeom prst="rect">
            <a:avLst/>
          </a:prstGeom>
        </p:spPr>
      </p:pic>
      <p:sp>
        <p:nvSpPr>
          <p:cNvPr id="4" name="TextBox 3"/>
          <p:cNvSpPr txBox="1"/>
          <p:nvPr/>
        </p:nvSpPr>
        <p:spPr>
          <a:xfrm>
            <a:off x="1879600" y="4184076"/>
            <a:ext cx="2171700" cy="307777"/>
          </a:xfrm>
          <a:prstGeom prst="rect">
            <a:avLst/>
          </a:prstGeom>
          <a:noFill/>
        </p:spPr>
        <p:txBody>
          <a:bodyPr wrap="square" rtlCol="0">
            <a:spAutoFit/>
          </a:bodyPr>
          <a:lstStyle/>
          <a:p>
            <a:r>
              <a:rPr lang="en-US" sz="1400" dirty="0" smtClean="0">
                <a:latin typeface="Helvetica"/>
                <a:cs typeface="Helvetica"/>
              </a:rPr>
              <a:t>Chen et al, 1998</a:t>
            </a:r>
            <a:endParaRPr lang="en-US" sz="1400" dirty="0">
              <a:latin typeface="Helvetica"/>
              <a:cs typeface="Helvetica"/>
            </a:endParaRPr>
          </a:p>
        </p:txBody>
      </p:sp>
      <p:pic>
        <p:nvPicPr>
          <p:cNvPr id="5" name="Picture 4" descr="Macintosh HD:Users:wiamtj:Desktop:Chapter 2:Figure of Results for Paper FInal alteration in orientation:Figure 8.tif"/>
          <p:cNvPicPr>
            <a:picLocks noChangeAspect="1"/>
          </p:cNvPicPr>
          <p:nvPr/>
        </p:nvPicPr>
        <p:blipFill rotWithShape="1">
          <a:blip r:embed="rId4" cstate="email">
            <a:extLst>
              <a:ext uri="{28A0092B-C50C-407E-A947-70E740481C1C}">
                <a14:useLocalDpi xmlns:a14="http://schemas.microsoft.com/office/drawing/2010/main"/>
              </a:ext>
            </a:extLst>
          </a:blip>
          <a:srcRect l="9888" t="26749" r="4719" b="64745"/>
          <a:stretch/>
        </p:blipFill>
        <p:spPr bwMode="auto">
          <a:xfrm>
            <a:off x="2349500" y="759692"/>
            <a:ext cx="4826000" cy="512616"/>
          </a:xfrm>
          <a:prstGeom prst="rect">
            <a:avLst/>
          </a:prstGeom>
          <a:noFill/>
          <a:ln>
            <a:noFill/>
          </a:ln>
        </p:spPr>
      </p:pic>
      <p:pic>
        <p:nvPicPr>
          <p:cNvPr id="6" name="Picture 5" descr="self-ass 2.tiff"/>
          <p:cNvPicPr>
            <a:picLocks noChangeAspect="1"/>
          </p:cNvPicPr>
          <p:nvPr/>
        </p:nvPicPr>
        <p:blipFill rotWithShape="1">
          <a:blip r:embed="rId5" cstate="email">
            <a:extLst>
              <a:ext uri="{28A0092B-C50C-407E-A947-70E740481C1C}">
                <a14:useLocalDpi xmlns:a14="http://schemas.microsoft.com/office/drawing/2010/main"/>
              </a:ext>
            </a:extLst>
          </a:blip>
          <a:srcRect l="1194" t="7414" r="2788"/>
          <a:stretch/>
        </p:blipFill>
        <p:spPr>
          <a:xfrm>
            <a:off x="5384800" y="1393458"/>
            <a:ext cx="3060700" cy="3676236"/>
          </a:xfrm>
          <a:prstGeom prst="rect">
            <a:avLst/>
          </a:prstGeom>
        </p:spPr>
      </p:pic>
      <p:sp>
        <p:nvSpPr>
          <p:cNvPr id="7" name="TextBox 6"/>
          <p:cNvSpPr txBox="1"/>
          <p:nvPr/>
        </p:nvSpPr>
        <p:spPr>
          <a:xfrm>
            <a:off x="0" y="4895224"/>
            <a:ext cx="9144000" cy="738664"/>
          </a:xfrm>
          <a:prstGeom prst="rect">
            <a:avLst/>
          </a:prstGeom>
          <a:noFill/>
        </p:spPr>
        <p:txBody>
          <a:bodyPr wrap="square" rtlCol="0">
            <a:spAutoFit/>
          </a:bodyPr>
          <a:lstStyle/>
          <a:p>
            <a:pPr marL="285750" indent="-285750">
              <a:buFont typeface="Arial"/>
              <a:buChar char="•"/>
            </a:pPr>
            <a:r>
              <a:rPr lang="en-US" sz="1400" dirty="0" smtClean="0">
                <a:latin typeface="Helvetica"/>
                <a:cs typeface="Helvetica"/>
              </a:rPr>
              <a:t>Double point mutations in AH1 and AH2 (in Q domain) abolish Gro repressive activity in S2 cells and wing disc, but not in the target genes assayed in the embryo (Chen et al, 1998, Song et al, 2004, Jennings et al, 2008). </a:t>
            </a:r>
            <a:endParaRPr lang="en-US" sz="1400" dirty="0">
              <a:latin typeface="Helvetica"/>
              <a:cs typeface="Helvetica"/>
            </a:endParaRPr>
          </a:p>
        </p:txBody>
      </p:sp>
      <p:sp>
        <p:nvSpPr>
          <p:cNvPr id="8" name="TextBox 7"/>
          <p:cNvSpPr txBox="1"/>
          <p:nvPr/>
        </p:nvSpPr>
        <p:spPr>
          <a:xfrm>
            <a:off x="0" y="5881792"/>
            <a:ext cx="9144000" cy="1169551"/>
          </a:xfrm>
          <a:prstGeom prst="rect">
            <a:avLst/>
          </a:prstGeom>
          <a:noFill/>
        </p:spPr>
        <p:txBody>
          <a:bodyPr wrap="square" rtlCol="0">
            <a:spAutoFit/>
          </a:bodyPr>
          <a:lstStyle/>
          <a:p>
            <a:pPr marL="285750" indent="-285750">
              <a:buFont typeface="Arial"/>
              <a:buChar char="•"/>
            </a:pPr>
            <a:r>
              <a:rPr lang="en-US" sz="1400" dirty="0">
                <a:latin typeface="Helvetica"/>
                <a:cs typeface="Helvetica"/>
              </a:rPr>
              <a:t>M</a:t>
            </a:r>
            <a:r>
              <a:rPr lang="en-US" sz="1400" dirty="0" smtClean="0">
                <a:latin typeface="Helvetica"/>
                <a:cs typeface="Helvetica"/>
              </a:rPr>
              <a:t>urine </a:t>
            </a:r>
            <a:r>
              <a:rPr lang="en-US" sz="1400" dirty="0">
                <a:latin typeface="Helvetica"/>
                <a:cs typeface="Helvetica"/>
              </a:rPr>
              <a:t>Gro/TLE is able to bind nucleosome arrays assembled in vitro and direct the formation of nucleosome </a:t>
            </a:r>
            <a:r>
              <a:rPr lang="en-US" sz="1400" dirty="0" smtClean="0">
                <a:latin typeface="Helvetica"/>
                <a:cs typeface="Helvetica"/>
              </a:rPr>
              <a:t>aggregates.  </a:t>
            </a:r>
            <a:r>
              <a:rPr lang="en-US" sz="1400" dirty="0">
                <a:latin typeface="Helvetica"/>
                <a:cs typeface="Helvetica"/>
              </a:rPr>
              <a:t>A Gro/TLE N-terminal truncation that eliminated self-association did not direct nucleosome aggregation, nor did it decrease promoter occupancy by TATA binding protein (TBP) and RNA polymerase II </a:t>
            </a:r>
            <a:r>
              <a:rPr lang="en-US" sz="1400" dirty="0" smtClean="0">
                <a:latin typeface="Helvetica"/>
                <a:cs typeface="Helvetica"/>
              </a:rPr>
              <a:t>(Sekiya et al, 2007)</a:t>
            </a:r>
            <a:endParaRPr lang="en-US" sz="1400" dirty="0">
              <a:latin typeface="Helvetica"/>
              <a:cs typeface="Helvetica"/>
            </a:endParaRPr>
          </a:p>
          <a:p>
            <a:pPr marL="285750" indent="-285750">
              <a:buFont typeface="Arial"/>
              <a:buChar char="•"/>
            </a:pPr>
            <a:endParaRPr lang="en-US" sz="1400" dirty="0">
              <a:latin typeface="Helvetica"/>
              <a:cs typeface="Helvetica"/>
            </a:endParaRPr>
          </a:p>
        </p:txBody>
      </p:sp>
      <p:sp>
        <p:nvSpPr>
          <p:cNvPr id="9" name="Title 1"/>
          <p:cNvSpPr txBox="1">
            <a:spLocks/>
          </p:cNvSpPr>
          <p:nvPr/>
        </p:nvSpPr>
        <p:spPr>
          <a:xfrm>
            <a:off x="457200" y="25364"/>
            <a:ext cx="8229600" cy="734328"/>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400" b="1" dirty="0">
                <a:latin typeface="Helvetica"/>
                <a:cs typeface="Helvetica"/>
              </a:rPr>
              <a:t>1</a:t>
            </a:r>
            <a:r>
              <a:rPr lang="en-US" sz="2400" b="1" dirty="0" smtClean="0">
                <a:latin typeface="Helvetica"/>
                <a:cs typeface="Helvetica"/>
              </a:rPr>
              <a:t>. Self-association</a:t>
            </a:r>
            <a:endParaRPr lang="en-US" sz="2400" b="1" dirty="0">
              <a:latin typeface="Helvetica"/>
              <a:cs typeface="Helvetica"/>
            </a:endParaRPr>
          </a:p>
        </p:txBody>
      </p:sp>
      <p:sp>
        <p:nvSpPr>
          <p:cNvPr id="11" name="Rectangle 10"/>
          <p:cNvSpPr/>
          <p:nvPr/>
        </p:nvSpPr>
        <p:spPr>
          <a:xfrm>
            <a:off x="0" y="5585226"/>
            <a:ext cx="9144000" cy="307777"/>
          </a:xfrm>
          <a:prstGeom prst="rect">
            <a:avLst/>
          </a:prstGeom>
        </p:spPr>
        <p:txBody>
          <a:bodyPr wrap="square">
            <a:spAutoFit/>
          </a:bodyPr>
          <a:lstStyle/>
          <a:p>
            <a:pPr marL="285750" indent="-285750">
              <a:buFont typeface="Arial"/>
              <a:buChar char="•"/>
            </a:pPr>
            <a:r>
              <a:rPr lang="en-US" sz="1400" i="1" dirty="0" smtClean="0">
                <a:latin typeface="Helvetica"/>
                <a:cs typeface="Helvetica"/>
              </a:rPr>
              <a:t>Drosophila</a:t>
            </a:r>
            <a:r>
              <a:rPr lang="en-US" sz="1400" dirty="0" smtClean="0">
                <a:latin typeface="Helvetica"/>
                <a:cs typeface="Helvetica"/>
              </a:rPr>
              <a:t> Gro found </a:t>
            </a:r>
            <a:r>
              <a:rPr lang="en-US" sz="1400" dirty="0">
                <a:latin typeface="Helvetica"/>
                <a:cs typeface="Helvetica"/>
              </a:rPr>
              <a:t>at the promoter, at +1kb and +2kb, and at a reduced level at +4kb </a:t>
            </a:r>
            <a:r>
              <a:rPr lang="en-US" sz="1400" dirty="0" smtClean="0">
                <a:latin typeface="Helvetica"/>
                <a:cs typeface="Helvetica"/>
              </a:rPr>
              <a:t>(Martinez et al, 2008).</a:t>
            </a:r>
            <a:endParaRPr lang="en-US" sz="1400" dirty="0">
              <a:latin typeface="Helvetica"/>
              <a:cs typeface="Helvetica"/>
            </a:endParaRPr>
          </a:p>
        </p:txBody>
      </p:sp>
      <p:pic>
        <p:nvPicPr>
          <p:cNvPr id="12" name="Picture 11" descr="spreading for oligomerization.tiff"/>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7200" y="2075876"/>
            <a:ext cx="4530911" cy="1155700"/>
          </a:xfrm>
          <a:prstGeom prst="rect">
            <a:avLst/>
          </a:prstGeom>
        </p:spPr>
      </p:pic>
    </p:spTree>
    <p:extLst>
      <p:ext uri="{BB962C8B-B14F-4D97-AF65-F5344CB8AC3E}">
        <p14:creationId xmlns:p14="http://schemas.microsoft.com/office/powerpoint/2010/main" val="25583770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a:latin typeface="Helvetica"/>
                <a:cs typeface="Helvetica"/>
              </a:rPr>
              <a:t>2</a:t>
            </a:r>
            <a:r>
              <a:rPr lang="en-US" sz="2400" b="1" dirty="0" smtClean="0">
                <a:latin typeface="Helvetica"/>
                <a:cs typeface="Helvetica"/>
              </a:rPr>
              <a:t>. Chromatin association</a:t>
            </a:r>
            <a:endParaRPr lang="en-US" sz="2400" b="1" dirty="0">
              <a:latin typeface="Helvetica"/>
              <a:cs typeface="Helvetica"/>
            </a:endParaRPr>
          </a:p>
        </p:txBody>
      </p:sp>
      <p:pic>
        <p:nvPicPr>
          <p:cNvPr id="3" name="Picture 2" descr="chromatin and gro interaction.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91640" y="631951"/>
            <a:ext cx="3799057" cy="3597149"/>
          </a:xfrm>
          <a:prstGeom prst="rect">
            <a:avLst/>
          </a:prstGeom>
        </p:spPr>
      </p:pic>
      <p:sp>
        <p:nvSpPr>
          <p:cNvPr id="4" name="TextBox 3"/>
          <p:cNvSpPr txBox="1"/>
          <p:nvPr/>
        </p:nvSpPr>
        <p:spPr>
          <a:xfrm>
            <a:off x="0" y="4556670"/>
            <a:ext cx="9144000" cy="338554"/>
          </a:xfrm>
          <a:prstGeom prst="rect">
            <a:avLst/>
          </a:prstGeom>
          <a:noFill/>
        </p:spPr>
        <p:txBody>
          <a:bodyPr wrap="square" rtlCol="0">
            <a:spAutoFit/>
          </a:bodyPr>
          <a:lstStyle/>
          <a:p>
            <a:pPr marL="285750" indent="-285750">
              <a:buFont typeface="Arial"/>
              <a:buChar char="•"/>
            </a:pPr>
            <a:r>
              <a:rPr lang="en-US" sz="1600" dirty="0" smtClean="0">
                <a:latin typeface="Helvetica"/>
                <a:cs typeface="Helvetica"/>
              </a:rPr>
              <a:t>Gro found to directly bind histones (H3, H3, H2A, H2B) (Flores et al, 2000)</a:t>
            </a:r>
            <a:endParaRPr lang="en-US" sz="1600" dirty="0">
              <a:latin typeface="Helvetica"/>
              <a:cs typeface="Helvetica"/>
            </a:endParaRPr>
          </a:p>
        </p:txBody>
      </p:sp>
      <p:sp>
        <p:nvSpPr>
          <p:cNvPr id="5" name="TextBox 4"/>
          <p:cNvSpPr txBox="1"/>
          <p:nvPr/>
        </p:nvSpPr>
        <p:spPr>
          <a:xfrm>
            <a:off x="0" y="5073024"/>
            <a:ext cx="9144000" cy="584776"/>
          </a:xfrm>
          <a:prstGeom prst="rect">
            <a:avLst/>
          </a:prstGeom>
          <a:noFill/>
        </p:spPr>
        <p:txBody>
          <a:bodyPr wrap="square" rtlCol="0">
            <a:spAutoFit/>
          </a:bodyPr>
          <a:lstStyle/>
          <a:p>
            <a:pPr marL="285750" indent="-285750">
              <a:buFont typeface="Arial"/>
              <a:buChar char="•"/>
            </a:pPr>
            <a:r>
              <a:rPr lang="en-US" sz="1600" dirty="0">
                <a:latin typeface="Helvetica"/>
                <a:cs typeface="Helvetica"/>
              </a:rPr>
              <a:t>Gro/TLE alone is sufficient to preferentially bind nucleosomal arrays in a histone-tail-dependent manner in vitro, and condense the </a:t>
            </a:r>
            <a:r>
              <a:rPr lang="en-US" sz="1600" dirty="0" smtClean="0">
                <a:latin typeface="Helvetica"/>
                <a:cs typeface="Helvetica"/>
              </a:rPr>
              <a:t>chromatin</a:t>
            </a:r>
            <a:r>
              <a:rPr lang="en-US" sz="1600" dirty="0">
                <a:latin typeface="Helvetica"/>
                <a:cs typeface="Helvetica"/>
              </a:rPr>
              <a:t> </a:t>
            </a:r>
            <a:r>
              <a:rPr lang="en-US" sz="1600" dirty="0" smtClean="0">
                <a:latin typeface="Helvetica"/>
                <a:cs typeface="Helvetica"/>
              </a:rPr>
              <a:t>(Sekiya et al, 2007)</a:t>
            </a:r>
            <a:endParaRPr lang="en-US" sz="1600" dirty="0">
              <a:latin typeface="Helvetica"/>
              <a:cs typeface="Helvetica"/>
            </a:endParaRPr>
          </a:p>
        </p:txBody>
      </p:sp>
      <p:sp>
        <p:nvSpPr>
          <p:cNvPr id="6" name="Rectangle 5"/>
          <p:cNvSpPr/>
          <p:nvPr/>
        </p:nvSpPr>
        <p:spPr>
          <a:xfrm>
            <a:off x="0" y="5820370"/>
            <a:ext cx="9144000" cy="830997"/>
          </a:xfrm>
          <a:prstGeom prst="rect">
            <a:avLst/>
          </a:prstGeom>
        </p:spPr>
        <p:txBody>
          <a:bodyPr wrap="square">
            <a:spAutoFit/>
          </a:bodyPr>
          <a:lstStyle/>
          <a:p>
            <a:pPr marL="285750" indent="-285750">
              <a:buFont typeface="Arial"/>
              <a:buChar char="•"/>
            </a:pPr>
            <a:r>
              <a:rPr lang="en-US" sz="1600" dirty="0" smtClean="0">
                <a:latin typeface="Helvetica"/>
                <a:cs typeface="Helvetica"/>
              </a:rPr>
              <a:t>Upon recruitment </a:t>
            </a:r>
            <a:r>
              <a:rPr lang="en-US" sz="1600" dirty="0">
                <a:latin typeface="Helvetica"/>
                <a:cs typeface="Helvetica"/>
              </a:rPr>
              <a:t>of Gro/TLE to the template by a repressor.  F</a:t>
            </a:r>
            <a:r>
              <a:rPr lang="en-US" sz="1600" dirty="0" smtClean="0">
                <a:latin typeface="Helvetica"/>
                <a:cs typeface="Helvetica"/>
              </a:rPr>
              <a:t>ormation </a:t>
            </a:r>
            <a:r>
              <a:rPr lang="en-US" sz="1600" dirty="0">
                <a:latin typeface="Helvetica"/>
                <a:cs typeface="Helvetica"/>
              </a:rPr>
              <a:t>of a closed chromatin region spanning three to four </a:t>
            </a:r>
            <a:r>
              <a:rPr lang="en-US" sz="1600" dirty="0" smtClean="0">
                <a:latin typeface="Helvetica"/>
                <a:cs typeface="Helvetica"/>
              </a:rPr>
              <a:t>nucleosomes occurs upon Gro/TLE recruitment to the template by repressor. </a:t>
            </a:r>
            <a:endParaRPr lang="en-US" sz="1600" dirty="0">
              <a:latin typeface="Helvetica"/>
              <a:cs typeface="Helvetica"/>
            </a:endParaRPr>
          </a:p>
        </p:txBody>
      </p:sp>
    </p:spTree>
    <p:extLst>
      <p:ext uri="{BB962C8B-B14F-4D97-AF65-F5344CB8AC3E}">
        <p14:creationId xmlns:p14="http://schemas.microsoft.com/office/powerpoint/2010/main" val="11476599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a:latin typeface="Helvetica"/>
                <a:cs typeface="Helvetica"/>
              </a:rPr>
              <a:t>3</a:t>
            </a:r>
            <a:r>
              <a:rPr lang="en-US" sz="2400" b="1" dirty="0" smtClean="0">
                <a:latin typeface="Helvetica"/>
                <a:cs typeface="Helvetica"/>
              </a:rPr>
              <a:t>. Interaction with histone deacetylation</a:t>
            </a:r>
            <a:endParaRPr lang="en-US" sz="2400" b="1" dirty="0">
              <a:latin typeface="Helvetica"/>
              <a:cs typeface="Helvetica"/>
            </a:endParaRPr>
          </a:p>
        </p:txBody>
      </p:sp>
      <p:sp>
        <p:nvSpPr>
          <p:cNvPr id="3" name="TextBox 2"/>
          <p:cNvSpPr txBox="1"/>
          <p:nvPr/>
        </p:nvSpPr>
        <p:spPr>
          <a:xfrm>
            <a:off x="0" y="4556670"/>
            <a:ext cx="9144000" cy="584776"/>
          </a:xfrm>
          <a:prstGeom prst="rect">
            <a:avLst/>
          </a:prstGeom>
          <a:noFill/>
        </p:spPr>
        <p:txBody>
          <a:bodyPr wrap="square" rtlCol="0">
            <a:spAutoFit/>
          </a:bodyPr>
          <a:lstStyle/>
          <a:p>
            <a:pPr marL="285750" indent="-285750">
              <a:buFont typeface="Arial"/>
              <a:buChar char="•"/>
            </a:pPr>
            <a:r>
              <a:rPr lang="en-US" sz="1600" dirty="0" smtClean="0">
                <a:latin typeface="Helvetica"/>
                <a:cs typeface="Helvetica"/>
              </a:rPr>
              <a:t>Gro found to directly interact with Rpd3/HDAC1 via the GP domain (H3, H3, H2A, H2B) (Chen et al, 1999, </a:t>
            </a:r>
            <a:r>
              <a:rPr lang="en-US" sz="1600" dirty="0" err="1" smtClean="0">
                <a:latin typeface="Helvetica"/>
                <a:cs typeface="Helvetica"/>
              </a:rPr>
              <a:t>Brantjes</a:t>
            </a:r>
            <a:r>
              <a:rPr lang="en-US" sz="1600" dirty="0" smtClean="0">
                <a:latin typeface="Helvetica"/>
                <a:cs typeface="Helvetica"/>
              </a:rPr>
              <a:t> et al, 2001).</a:t>
            </a:r>
            <a:endParaRPr lang="en-US" sz="1600" dirty="0">
              <a:latin typeface="Helvetica"/>
              <a:cs typeface="Helvetica"/>
            </a:endParaRPr>
          </a:p>
        </p:txBody>
      </p:sp>
      <p:sp>
        <p:nvSpPr>
          <p:cNvPr id="5" name="Rectangle 4"/>
          <p:cNvSpPr/>
          <p:nvPr/>
        </p:nvSpPr>
        <p:spPr>
          <a:xfrm>
            <a:off x="0" y="5432336"/>
            <a:ext cx="9144000" cy="830997"/>
          </a:xfrm>
          <a:prstGeom prst="rect">
            <a:avLst/>
          </a:prstGeom>
        </p:spPr>
        <p:txBody>
          <a:bodyPr wrap="square">
            <a:spAutoFit/>
          </a:bodyPr>
          <a:lstStyle/>
          <a:p>
            <a:pPr marL="285750" indent="-285750">
              <a:buFont typeface="Arial"/>
              <a:buChar char="•"/>
            </a:pPr>
            <a:r>
              <a:rPr lang="en-US" sz="1600" dirty="0" smtClean="0">
                <a:latin typeface="Helvetica"/>
                <a:cs typeface="Helvetica"/>
              </a:rPr>
              <a:t>Wildtype </a:t>
            </a:r>
            <a:r>
              <a:rPr lang="en-US" sz="1600" dirty="0">
                <a:latin typeface="Helvetica"/>
                <a:cs typeface="Helvetica"/>
              </a:rPr>
              <a:t>Rpd3, but not a catalytically inactive mutant, was found to stimulate repression of a Gal UAS-containing reporter by a Gal4-Gro fusion </a:t>
            </a:r>
            <a:r>
              <a:rPr lang="en-US" sz="1600" dirty="0" smtClean="0">
                <a:latin typeface="Helvetica"/>
                <a:cs typeface="Helvetica"/>
              </a:rPr>
              <a:t>protein, as well as HDAC inhibitors (Chen et al, 1999). </a:t>
            </a:r>
            <a:endParaRPr lang="en-US" sz="1600" dirty="0">
              <a:latin typeface="Helvetica"/>
              <a:cs typeface="Helvetica"/>
            </a:endParaRPr>
          </a:p>
        </p:txBody>
      </p:sp>
      <p:sp>
        <p:nvSpPr>
          <p:cNvPr id="6" name="TextBox 5"/>
          <p:cNvSpPr txBox="1"/>
          <p:nvPr/>
        </p:nvSpPr>
        <p:spPr>
          <a:xfrm>
            <a:off x="0" y="3959770"/>
            <a:ext cx="9144000" cy="338554"/>
          </a:xfrm>
          <a:prstGeom prst="rect">
            <a:avLst/>
          </a:prstGeom>
          <a:noFill/>
        </p:spPr>
        <p:txBody>
          <a:bodyPr wrap="square" rtlCol="0">
            <a:spAutoFit/>
          </a:bodyPr>
          <a:lstStyle/>
          <a:p>
            <a:pPr marL="285750" indent="-285750">
              <a:buFont typeface="Arial"/>
              <a:buChar char="•"/>
            </a:pPr>
            <a:r>
              <a:rPr lang="en-US" sz="1600" dirty="0" smtClean="0">
                <a:latin typeface="Helvetica"/>
                <a:cs typeface="Helvetica"/>
              </a:rPr>
              <a:t>Synergistic genetic interaction between gro and rpd3 (Chen et al, 1999, </a:t>
            </a:r>
            <a:r>
              <a:rPr lang="en-US" sz="1600" dirty="0" err="1" smtClean="0">
                <a:latin typeface="Helvetica"/>
                <a:cs typeface="Helvetica"/>
              </a:rPr>
              <a:t>Mannervik</a:t>
            </a:r>
            <a:r>
              <a:rPr lang="en-US" sz="1600" dirty="0" smtClean="0">
                <a:latin typeface="Helvetica"/>
                <a:cs typeface="Helvetica"/>
              </a:rPr>
              <a:t> et al, 1999).</a:t>
            </a:r>
            <a:endParaRPr lang="en-US" sz="1600" dirty="0">
              <a:latin typeface="Helvetica"/>
              <a:cs typeface="Helvetica"/>
            </a:endParaRPr>
          </a:p>
        </p:txBody>
      </p:sp>
      <p:sp>
        <p:nvSpPr>
          <p:cNvPr id="67" name="TextBox 66"/>
          <p:cNvSpPr txBox="1"/>
          <p:nvPr/>
        </p:nvSpPr>
        <p:spPr>
          <a:xfrm>
            <a:off x="2381250" y="1535334"/>
            <a:ext cx="184666" cy="461665"/>
          </a:xfrm>
          <a:prstGeom prst="rect">
            <a:avLst/>
          </a:prstGeom>
          <a:noFill/>
        </p:spPr>
        <p:txBody>
          <a:bodyPr wrap="none" rtlCol="0">
            <a:spAutoFit/>
          </a:bodyPr>
          <a:lstStyle/>
          <a:p>
            <a:endParaRPr lang="en-US" dirty="0">
              <a:latin typeface="Arial"/>
            </a:endParaRPr>
          </a:p>
        </p:txBody>
      </p:sp>
      <p:cxnSp>
        <p:nvCxnSpPr>
          <p:cNvPr id="68" name="Straight Connector 67"/>
          <p:cNvCxnSpPr/>
          <p:nvPr/>
        </p:nvCxnSpPr>
        <p:spPr bwMode="auto">
          <a:xfrm>
            <a:off x="5375907" y="2823470"/>
            <a:ext cx="1767840" cy="1588"/>
          </a:xfrm>
          <a:prstGeom prst="line">
            <a:avLst/>
          </a:prstGeom>
          <a:solidFill>
            <a:schemeClr val="accent1"/>
          </a:solidFill>
          <a:ln w="38100" cap="flat" cmpd="sng" algn="ctr">
            <a:solidFill>
              <a:srgbClr val="6D6F72"/>
            </a:solidFill>
            <a:prstDash val="solid"/>
            <a:round/>
            <a:headEnd type="none" w="med" len="med"/>
            <a:tailEnd type="none" w="med" len="med"/>
          </a:ln>
          <a:effectLst/>
        </p:spPr>
      </p:cxnSp>
      <p:grpSp>
        <p:nvGrpSpPr>
          <p:cNvPr id="69" name="Group 270"/>
          <p:cNvGrpSpPr/>
          <p:nvPr/>
        </p:nvGrpSpPr>
        <p:grpSpPr>
          <a:xfrm>
            <a:off x="1427053" y="1700434"/>
            <a:ext cx="3971290" cy="1168400"/>
            <a:chOff x="1369907" y="1498600"/>
            <a:chExt cx="3971290" cy="1168400"/>
          </a:xfrm>
        </p:grpSpPr>
        <p:pic>
          <p:nvPicPr>
            <p:cNvPr id="70" name="Picture 69" descr="dinucleosome.tiff"/>
            <p:cNvPicPr>
              <a:picLocks noChangeAspect="1"/>
            </p:cNvPicPr>
            <p:nvPr/>
          </p:nvPicPr>
          <p:blipFill>
            <a:blip r:embed="rId3" cstate="email">
              <a:extLst>
                <a:ext uri="{28A0092B-C50C-407E-A947-70E740481C1C}">
                  <a14:useLocalDpi xmlns:a14="http://schemas.microsoft.com/office/drawing/2010/main"/>
                </a:ext>
              </a:extLst>
            </a:blip>
            <a:srcRect l="6316" t="3871" b="10968"/>
            <a:stretch>
              <a:fillRect/>
            </a:stretch>
          </p:blipFill>
          <p:spPr>
            <a:xfrm>
              <a:off x="1369907" y="1498600"/>
              <a:ext cx="1996863" cy="1168400"/>
            </a:xfrm>
            <a:prstGeom prst="rect">
              <a:avLst/>
            </a:prstGeom>
          </p:spPr>
        </p:pic>
        <p:pic>
          <p:nvPicPr>
            <p:cNvPr id="71" name="Picture 70" descr="dinucleosome.tiff"/>
            <p:cNvPicPr>
              <a:picLocks noChangeAspect="1"/>
            </p:cNvPicPr>
            <p:nvPr/>
          </p:nvPicPr>
          <p:blipFill>
            <a:blip r:embed="rId3" cstate="email">
              <a:extLst>
                <a:ext uri="{28A0092B-C50C-407E-A947-70E740481C1C}">
                  <a14:useLocalDpi xmlns:a14="http://schemas.microsoft.com/office/drawing/2010/main"/>
                </a:ext>
              </a:extLst>
            </a:blip>
            <a:srcRect l="6316" t="3871" b="10968"/>
            <a:stretch>
              <a:fillRect/>
            </a:stretch>
          </p:blipFill>
          <p:spPr>
            <a:xfrm>
              <a:off x="3344334" y="1498600"/>
              <a:ext cx="1996863" cy="1168400"/>
            </a:xfrm>
            <a:prstGeom prst="rect">
              <a:avLst/>
            </a:prstGeom>
          </p:spPr>
        </p:pic>
        <p:sp>
          <p:nvSpPr>
            <p:cNvPr id="72" name="Freeform 71"/>
            <p:cNvSpPr/>
            <p:nvPr/>
          </p:nvSpPr>
          <p:spPr bwMode="auto">
            <a:xfrm>
              <a:off x="3115733" y="2319867"/>
              <a:ext cx="262468" cy="304800"/>
            </a:xfrm>
            <a:custGeom>
              <a:avLst/>
              <a:gdLst>
                <a:gd name="connsiteX0" fmla="*/ 516466 w 516466"/>
                <a:gd name="connsiteY0" fmla="*/ 482600 h 482600"/>
                <a:gd name="connsiteX1" fmla="*/ 516466 w 516466"/>
                <a:gd name="connsiteY1" fmla="*/ 0 h 482600"/>
                <a:gd name="connsiteX2" fmla="*/ 0 w 516466"/>
                <a:gd name="connsiteY2" fmla="*/ 0 h 482600"/>
              </a:gdLst>
              <a:ahLst/>
              <a:cxnLst>
                <a:cxn ang="0">
                  <a:pos x="connsiteX0" y="connsiteY0"/>
                </a:cxn>
                <a:cxn ang="0">
                  <a:pos x="connsiteX1" y="connsiteY1"/>
                </a:cxn>
                <a:cxn ang="0">
                  <a:pos x="connsiteX2" y="connsiteY2"/>
                </a:cxn>
              </a:cxnLst>
              <a:rect l="l" t="t" r="r" b="b"/>
              <a:pathLst>
                <a:path w="516466" h="482600">
                  <a:moveTo>
                    <a:pt x="516466" y="482600"/>
                  </a:moveTo>
                  <a:lnTo>
                    <a:pt x="516466" y="0"/>
                  </a:lnTo>
                  <a:lnTo>
                    <a:pt x="0" y="0"/>
                  </a:lnTo>
                </a:path>
              </a:pathLst>
            </a:custGeom>
            <a:noFill/>
            <a:ln w="38100" cap="flat" cmpd="sng" algn="ctr">
              <a:solidFill>
                <a:srgbClr val="4A1BF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Arial"/>
                <a:ea typeface="ＭＳ Ｐゴシック" pitchFamily="-109" charset="-128"/>
                <a:cs typeface="ＭＳ Ｐゴシック" pitchFamily="-109" charset="-128"/>
              </a:endParaRPr>
            </a:p>
          </p:txBody>
        </p:sp>
      </p:grpSp>
      <p:sp>
        <p:nvSpPr>
          <p:cNvPr id="73" name="Process 72"/>
          <p:cNvSpPr>
            <a:spLocks noChangeAspect="1"/>
          </p:cNvSpPr>
          <p:nvPr/>
        </p:nvSpPr>
        <p:spPr>
          <a:xfrm flipH="1">
            <a:off x="5759447" y="2572500"/>
            <a:ext cx="1348575" cy="250263"/>
          </a:xfrm>
          <a:prstGeom prst="flowChartProcess">
            <a:avLst/>
          </a:prstGeom>
          <a:gradFill flip="none" rotWithShape="1">
            <a:gsLst>
              <a:gs pos="43000">
                <a:schemeClr val="tx1">
                  <a:lumMod val="50000"/>
                  <a:lumOff val="50000"/>
                </a:schemeClr>
              </a:gs>
              <a:gs pos="100000">
                <a:srgbClr val="FFFFFF"/>
              </a:gs>
            </a:gsLst>
            <a:path path="shape">
              <a:fillToRect l="50000" t="50000" r="50000" b="50000"/>
            </a:path>
            <a:tileRect/>
          </a:gradFill>
          <a:ln>
            <a:gradFill flip="none" rotWithShape="1">
              <a:gsLst>
                <a:gs pos="0">
                  <a:schemeClr val="tx1">
                    <a:lumMod val="65000"/>
                    <a:lumOff val="35000"/>
                  </a:schemeClr>
                </a:gs>
                <a:gs pos="100000">
                  <a:prstClr val="white"/>
                </a:gs>
              </a:gsLst>
              <a:path path="circle">
                <a:fillToRect l="100000" t="100000"/>
              </a:path>
              <a:tileRect r="-100000" b="-100000"/>
            </a:gradFill>
          </a:ln>
          <a:effectLst>
            <a:outerShdw blurRad="587375" dir="5400000" sx="102000" sy="102000" rotWithShape="0">
              <a:srgbClr val="000000">
                <a:alpha val="17000"/>
              </a:srgbClr>
            </a:outerShdw>
            <a:softEdge rad="266700"/>
          </a:effectLst>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4" name="Pie 73"/>
          <p:cNvSpPr>
            <a:spLocks noChangeAspect="1"/>
          </p:cNvSpPr>
          <p:nvPr/>
        </p:nvSpPr>
        <p:spPr>
          <a:xfrm rot="19929013" flipH="1">
            <a:off x="5707278" y="1212232"/>
            <a:ext cx="1462238" cy="1462238"/>
          </a:xfrm>
          <a:prstGeom prst="pie">
            <a:avLst/>
          </a:prstGeom>
          <a:solidFill>
            <a:srgbClr val="800000"/>
          </a:solidFill>
          <a:ln>
            <a:solidFill>
              <a:srgbClr val="800000"/>
            </a:solidFill>
          </a:ln>
          <a:effectLst>
            <a:outerShdw blurRad="40000" dist="23000" dir="5400000" sx="84000" sy="84000" rotWithShape="0">
              <a:srgbClr val="000000">
                <a:alpha val="35000"/>
              </a:srgbClr>
            </a:outerShdw>
          </a:effectLst>
          <a:scene3d>
            <a:camera prst="orthographicFront"/>
            <a:lightRig rig="threePt" dir="t"/>
          </a:scene3d>
          <a:sp3d>
            <a:bevelT w="215900" h="222250" prst="coolSlant"/>
            <a:bevelB w="165100" prst="coolSlant"/>
          </a:sp3d>
        </p:spPr>
        <p:style>
          <a:lnRef idx="1">
            <a:schemeClr val="accent1"/>
          </a:lnRef>
          <a:fillRef idx="3">
            <a:schemeClr val="accent1"/>
          </a:fillRef>
          <a:effectRef idx="2">
            <a:schemeClr val="accent1"/>
          </a:effectRef>
          <a:fontRef idx="minor">
            <a:schemeClr val="lt1"/>
          </a:fontRef>
        </p:style>
      </p:sp>
      <p:grpSp>
        <p:nvGrpSpPr>
          <p:cNvPr id="75" name="Group 97"/>
          <p:cNvGrpSpPr/>
          <p:nvPr/>
        </p:nvGrpSpPr>
        <p:grpSpPr>
          <a:xfrm>
            <a:off x="1564213" y="1573436"/>
            <a:ext cx="764005" cy="1390763"/>
            <a:chOff x="2480733" y="4953002"/>
            <a:chExt cx="764005" cy="1390763"/>
          </a:xfrm>
        </p:grpSpPr>
        <p:sp>
          <p:nvSpPr>
            <p:cNvPr id="76" name="TextBox 75"/>
            <p:cNvSpPr txBox="1"/>
            <p:nvPr/>
          </p:nvSpPr>
          <p:spPr>
            <a:xfrm>
              <a:off x="2480733" y="4953002"/>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77" name="TextBox 76"/>
            <p:cNvSpPr txBox="1"/>
            <p:nvPr/>
          </p:nvSpPr>
          <p:spPr>
            <a:xfrm>
              <a:off x="2650066" y="4986869"/>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78" name="TextBox 77"/>
            <p:cNvSpPr txBox="1"/>
            <p:nvPr/>
          </p:nvSpPr>
          <p:spPr>
            <a:xfrm>
              <a:off x="2760136" y="6062134"/>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79" name="TextBox 78"/>
            <p:cNvSpPr txBox="1"/>
            <p:nvPr/>
          </p:nvSpPr>
          <p:spPr>
            <a:xfrm>
              <a:off x="2912533" y="6112933"/>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grpSp>
      <p:grpSp>
        <p:nvGrpSpPr>
          <p:cNvPr id="80" name="Group 98"/>
          <p:cNvGrpSpPr/>
          <p:nvPr/>
        </p:nvGrpSpPr>
        <p:grpSpPr>
          <a:xfrm>
            <a:off x="2554814" y="1573436"/>
            <a:ext cx="764005" cy="1390763"/>
            <a:chOff x="2480733" y="4953002"/>
            <a:chExt cx="764005" cy="1390763"/>
          </a:xfrm>
        </p:grpSpPr>
        <p:sp>
          <p:nvSpPr>
            <p:cNvPr id="81" name="TextBox 80"/>
            <p:cNvSpPr txBox="1"/>
            <p:nvPr/>
          </p:nvSpPr>
          <p:spPr>
            <a:xfrm>
              <a:off x="2480733" y="4953002"/>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82" name="TextBox 81"/>
            <p:cNvSpPr txBox="1"/>
            <p:nvPr/>
          </p:nvSpPr>
          <p:spPr>
            <a:xfrm>
              <a:off x="2650066" y="4986869"/>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83" name="TextBox 82"/>
            <p:cNvSpPr txBox="1"/>
            <p:nvPr/>
          </p:nvSpPr>
          <p:spPr>
            <a:xfrm>
              <a:off x="2760136" y="6062134"/>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84" name="TextBox 83"/>
            <p:cNvSpPr txBox="1"/>
            <p:nvPr/>
          </p:nvSpPr>
          <p:spPr>
            <a:xfrm>
              <a:off x="2912533" y="6112933"/>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grpSp>
      <p:grpSp>
        <p:nvGrpSpPr>
          <p:cNvPr id="85" name="Group 103"/>
          <p:cNvGrpSpPr/>
          <p:nvPr/>
        </p:nvGrpSpPr>
        <p:grpSpPr>
          <a:xfrm>
            <a:off x="3528482" y="1573436"/>
            <a:ext cx="764005" cy="1390763"/>
            <a:chOff x="2480733" y="4953002"/>
            <a:chExt cx="764005" cy="1390763"/>
          </a:xfrm>
        </p:grpSpPr>
        <p:sp>
          <p:nvSpPr>
            <p:cNvPr id="86" name="TextBox 85"/>
            <p:cNvSpPr txBox="1"/>
            <p:nvPr/>
          </p:nvSpPr>
          <p:spPr>
            <a:xfrm>
              <a:off x="2480733" y="4953002"/>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87" name="TextBox 86"/>
            <p:cNvSpPr txBox="1"/>
            <p:nvPr/>
          </p:nvSpPr>
          <p:spPr>
            <a:xfrm>
              <a:off x="2650066" y="4986869"/>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88" name="TextBox 87"/>
            <p:cNvSpPr txBox="1"/>
            <p:nvPr/>
          </p:nvSpPr>
          <p:spPr>
            <a:xfrm>
              <a:off x="2760136" y="6062134"/>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89" name="TextBox 88"/>
            <p:cNvSpPr txBox="1"/>
            <p:nvPr/>
          </p:nvSpPr>
          <p:spPr>
            <a:xfrm>
              <a:off x="2912533" y="6112933"/>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grpSp>
      <p:grpSp>
        <p:nvGrpSpPr>
          <p:cNvPr id="90" name="Group 108"/>
          <p:cNvGrpSpPr/>
          <p:nvPr/>
        </p:nvGrpSpPr>
        <p:grpSpPr>
          <a:xfrm>
            <a:off x="4536015" y="1573436"/>
            <a:ext cx="764005" cy="1390763"/>
            <a:chOff x="2480733" y="4953002"/>
            <a:chExt cx="764005" cy="1390763"/>
          </a:xfrm>
        </p:grpSpPr>
        <p:sp>
          <p:nvSpPr>
            <p:cNvPr id="91" name="TextBox 90"/>
            <p:cNvSpPr txBox="1"/>
            <p:nvPr/>
          </p:nvSpPr>
          <p:spPr>
            <a:xfrm>
              <a:off x="2480733" y="4953002"/>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92" name="TextBox 91"/>
            <p:cNvSpPr txBox="1"/>
            <p:nvPr/>
          </p:nvSpPr>
          <p:spPr>
            <a:xfrm>
              <a:off x="2650066" y="4986869"/>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93" name="TextBox 92"/>
            <p:cNvSpPr txBox="1"/>
            <p:nvPr/>
          </p:nvSpPr>
          <p:spPr>
            <a:xfrm>
              <a:off x="2760136" y="6062134"/>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sp>
          <p:nvSpPr>
            <p:cNvPr id="94" name="TextBox 93"/>
            <p:cNvSpPr txBox="1"/>
            <p:nvPr/>
          </p:nvSpPr>
          <p:spPr>
            <a:xfrm>
              <a:off x="2912533" y="6112933"/>
              <a:ext cx="332205" cy="230832"/>
            </a:xfrm>
            <a:prstGeom prst="rect">
              <a:avLst/>
            </a:prstGeom>
            <a:noFill/>
          </p:spPr>
          <p:txBody>
            <a:bodyPr wrap="none" rtlCol="0">
              <a:spAutoFit/>
            </a:bodyPr>
            <a:lstStyle/>
            <a:p>
              <a:r>
                <a:rPr lang="en-US" sz="900" b="1" dirty="0" smtClean="0">
                  <a:latin typeface="Arial"/>
                  <a:cs typeface="Arial"/>
                </a:rPr>
                <a:t>Ac</a:t>
              </a:r>
              <a:endParaRPr lang="en-US" sz="900" b="1" dirty="0">
                <a:latin typeface="Arial"/>
                <a:cs typeface="Arial"/>
              </a:endParaRPr>
            </a:p>
          </p:txBody>
        </p:sp>
      </p:grpSp>
      <p:sp>
        <p:nvSpPr>
          <p:cNvPr id="95" name="TextBox 94"/>
          <p:cNvSpPr txBox="1"/>
          <p:nvPr/>
        </p:nvSpPr>
        <p:spPr>
          <a:xfrm rot="15282527">
            <a:off x="5236766" y="1180916"/>
            <a:ext cx="2008338" cy="914463"/>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sz="2300" b="1" dirty="0" smtClean="0">
                <a:solidFill>
                  <a:srgbClr val="FFFFFF"/>
                </a:solidFill>
                <a:latin typeface="Arial"/>
                <a:cs typeface="Arial"/>
              </a:rPr>
              <a:t>Repressor</a:t>
            </a:r>
            <a:endParaRPr lang="en-US" sz="2300" b="1" dirty="0">
              <a:solidFill>
                <a:srgbClr val="FFFFFF"/>
              </a:solidFill>
              <a:latin typeface="Arial"/>
              <a:cs typeface="Arial"/>
            </a:endParaRPr>
          </a:p>
        </p:txBody>
      </p:sp>
      <p:grpSp>
        <p:nvGrpSpPr>
          <p:cNvPr id="96" name="Group 138"/>
          <p:cNvGrpSpPr/>
          <p:nvPr/>
        </p:nvGrpSpPr>
        <p:grpSpPr>
          <a:xfrm>
            <a:off x="5083818" y="1156040"/>
            <a:ext cx="1106419" cy="1106419"/>
            <a:chOff x="6000338" y="4535606"/>
            <a:chExt cx="1106419" cy="1106419"/>
          </a:xfrm>
        </p:grpSpPr>
        <p:sp>
          <p:nvSpPr>
            <p:cNvPr id="97" name="Teardrop 96"/>
            <p:cNvSpPr>
              <a:spLocks noChangeAspect="1"/>
            </p:cNvSpPr>
            <p:nvPr/>
          </p:nvSpPr>
          <p:spPr bwMode="auto">
            <a:xfrm rot="19830375" flipV="1">
              <a:off x="6000338" y="4535606"/>
              <a:ext cx="1106419" cy="1106419"/>
            </a:xfrm>
            <a:prstGeom prst="teardrop">
              <a:avLst/>
            </a:prstGeom>
            <a:solidFill>
              <a:srgbClr val="008000"/>
            </a:solidFill>
            <a:ln w="9525" cap="flat" cmpd="sng" algn="ctr">
              <a:solidFill>
                <a:srgbClr val="008000"/>
              </a:solidFill>
              <a:prstDash val="solid"/>
              <a:round/>
              <a:headEnd type="none" w="med" len="med"/>
              <a:tailEnd type="none" w="med" len="med"/>
            </a:ln>
            <a:effectLst/>
            <a:scene3d>
              <a:camera prst="orthographicFront"/>
              <a:lightRig rig="threePt" dir="t"/>
            </a:scene3d>
            <a:sp3d>
              <a:bevelT w="241300" h="165100" prst="coolSlant"/>
              <a:bevelB w="165100" h="127000" prst="coolSlant"/>
            </a:sp3d>
          </p:spPr>
        </p:sp>
        <p:sp>
          <p:nvSpPr>
            <p:cNvPr id="98" name="TextBox 97"/>
            <p:cNvSpPr txBox="1"/>
            <p:nvPr/>
          </p:nvSpPr>
          <p:spPr>
            <a:xfrm rot="14504959">
              <a:off x="6173128" y="4597388"/>
              <a:ext cx="844055" cy="977726"/>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b="1" dirty="0" smtClean="0">
                  <a:solidFill>
                    <a:srgbClr val="FFFFFF"/>
                  </a:solidFill>
                  <a:latin typeface="Arial"/>
                  <a:cs typeface="Arial"/>
                </a:rPr>
                <a:t>Gro</a:t>
              </a:r>
              <a:endParaRPr lang="en-US" sz="2400" b="1" dirty="0">
                <a:solidFill>
                  <a:srgbClr val="FFFFFF"/>
                </a:solidFill>
                <a:latin typeface="Arial"/>
                <a:cs typeface="Arial"/>
              </a:endParaRPr>
            </a:p>
          </p:txBody>
        </p:sp>
      </p:grpSp>
      <p:grpSp>
        <p:nvGrpSpPr>
          <p:cNvPr id="99" name="Group 139"/>
          <p:cNvGrpSpPr/>
          <p:nvPr/>
        </p:nvGrpSpPr>
        <p:grpSpPr>
          <a:xfrm>
            <a:off x="5323169" y="939043"/>
            <a:ext cx="653583" cy="985758"/>
            <a:chOff x="6044956" y="4555675"/>
            <a:chExt cx="653583" cy="985758"/>
          </a:xfrm>
        </p:grpSpPr>
        <p:sp>
          <p:nvSpPr>
            <p:cNvPr id="100" name="Oval 99"/>
            <p:cNvSpPr/>
            <p:nvPr/>
          </p:nvSpPr>
          <p:spPr>
            <a:xfrm>
              <a:off x="6044956" y="4555675"/>
              <a:ext cx="653583" cy="985758"/>
            </a:xfrm>
            <a:prstGeom prst="ellipse">
              <a:avLst/>
            </a:prstGeom>
            <a:solidFill>
              <a:srgbClr val="0000FF"/>
            </a:solidFill>
            <a:ln>
              <a:solidFill>
                <a:srgbClr val="0000FF"/>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1" name="TextBox 100"/>
            <p:cNvSpPr txBox="1"/>
            <p:nvPr/>
          </p:nvSpPr>
          <p:spPr>
            <a:xfrm>
              <a:off x="6053667" y="4724400"/>
              <a:ext cx="620708" cy="276999"/>
            </a:xfrm>
            <a:prstGeom prst="rect">
              <a:avLst/>
            </a:prstGeom>
            <a:noFill/>
          </p:spPr>
          <p:txBody>
            <a:bodyPr wrap="none" rtlCol="0">
              <a:spAutoFit/>
            </a:bodyPr>
            <a:lstStyle/>
            <a:p>
              <a:r>
                <a:rPr lang="en-US" sz="1200" dirty="0" smtClean="0">
                  <a:solidFill>
                    <a:schemeClr val="bg1"/>
                  </a:solidFill>
                  <a:latin typeface="Arial"/>
                  <a:cs typeface="Arial"/>
                </a:rPr>
                <a:t>HDAC</a:t>
              </a:r>
              <a:endParaRPr lang="en-US" sz="1200" dirty="0">
                <a:solidFill>
                  <a:schemeClr val="bg1"/>
                </a:solidFill>
                <a:latin typeface="Arial"/>
                <a:cs typeface="Arial"/>
              </a:endParaRPr>
            </a:p>
          </p:txBody>
        </p:sp>
      </p:grpSp>
      <p:grpSp>
        <p:nvGrpSpPr>
          <p:cNvPr id="102" name="Group 148"/>
          <p:cNvGrpSpPr/>
          <p:nvPr/>
        </p:nvGrpSpPr>
        <p:grpSpPr>
          <a:xfrm>
            <a:off x="4186351" y="1113706"/>
            <a:ext cx="1106419" cy="1106419"/>
            <a:chOff x="5102871" y="4493272"/>
            <a:chExt cx="1106419" cy="1106419"/>
          </a:xfrm>
        </p:grpSpPr>
        <p:sp>
          <p:nvSpPr>
            <p:cNvPr id="103" name="Teardrop 102"/>
            <p:cNvSpPr>
              <a:spLocks noChangeAspect="1"/>
            </p:cNvSpPr>
            <p:nvPr/>
          </p:nvSpPr>
          <p:spPr bwMode="auto">
            <a:xfrm rot="19830375" flipV="1">
              <a:off x="5102871" y="4493272"/>
              <a:ext cx="1106419" cy="1106419"/>
            </a:xfrm>
            <a:prstGeom prst="teardrop">
              <a:avLst/>
            </a:prstGeom>
            <a:solidFill>
              <a:srgbClr val="008000"/>
            </a:solidFill>
            <a:ln w="9525" cap="flat" cmpd="sng" algn="ctr">
              <a:solidFill>
                <a:srgbClr val="008000"/>
              </a:solidFill>
              <a:prstDash val="solid"/>
              <a:round/>
              <a:headEnd type="none" w="med" len="med"/>
              <a:tailEnd type="none" w="med" len="med"/>
            </a:ln>
            <a:effectLst/>
            <a:scene3d>
              <a:camera prst="orthographicFront"/>
              <a:lightRig rig="threePt" dir="t"/>
            </a:scene3d>
            <a:sp3d>
              <a:bevelT w="241300" h="165100" prst="coolSlant"/>
              <a:bevelB w="165100" h="127000" prst="coolSlant"/>
            </a:sp3d>
          </p:spPr>
        </p:sp>
        <p:sp>
          <p:nvSpPr>
            <p:cNvPr id="104" name="TextBox 103"/>
            <p:cNvSpPr txBox="1"/>
            <p:nvPr/>
          </p:nvSpPr>
          <p:spPr>
            <a:xfrm rot="14504959">
              <a:off x="5275661" y="4555054"/>
              <a:ext cx="844055" cy="977726"/>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b="1" dirty="0" smtClean="0">
                  <a:solidFill>
                    <a:srgbClr val="FFFFFF"/>
                  </a:solidFill>
                  <a:latin typeface="Arial"/>
                  <a:cs typeface="Arial"/>
                </a:rPr>
                <a:t>Gro</a:t>
              </a:r>
              <a:endParaRPr lang="en-US" sz="2400" b="1" dirty="0">
                <a:solidFill>
                  <a:srgbClr val="FFFFFF"/>
                </a:solidFill>
                <a:latin typeface="Arial"/>
                <a:cs typeface="Arial"/>
              </a:endParaRPr>
            </a:p>
          </p:txBody>
        </p:sp>
      </p:grpSp>
      <p:grpSp>
        <p:nvGrpSpPr>
          <p:cNvPr id="105" name="Group 143"/>
          <p:cNvGrpSpPr/>
          <p:nvPr/>
        </p:nvGrpSpPr>
        <p:grpSpPr>
          <a:xfrm>
            <a:off x="4425702" y="947509"/>
            <a:ext cx="653583" cy="985758"/>
            <a:chOff x="5147489" y="4564141"/>
            <a:chExt cx="653583" cy="985758"/>
          </a:xfrm>
        </p:grpSpPr>
        <p:sp>
          <p:nvSpPr>
            <p:cNvPr id="106" name="Oval 105"/>
            <p:cNvSpPr/>
            <p:nvPr/>
          </p:nvSpPr>
          <p:spPr>
            <a:xfrm>
              <a:off x="5147489" y="4564141"/>
              <a:ext cx="653583" cy="985758"/>
            </a:xfrm>
            <a:prstGeom prst="ellipse">
              <a:avLst/>
            </a:prstGeom>
            <a:solidFill>
              <a:srgbClr val="0000FF"/>
            </a:solidFill>
            <a:ln>
              <a:solidFill>
                <a:srgbClr val="0000FF"/>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07" name="TextBox 106"/>
            <p:cNvSpPr txBox="1"/>
            <p:nvPr/>
          </p:nvSpPr>
          <p:spPr>
            <a:xfrm>
              <a:off x="5156200" y="4724400"/>
              <a:ext cx="620708" cy="276999"/>
            </a:xfrm>
            <a:prstGeom prst="rect">
              <a:avLst/>
            </a:prstGeom>
            <a:noFill/>
          </p:spPr>
          <p:txBody>
            <a:bodyPr wrap="none" rtlCol="0">
              <a:spAutoFit/>
            </a:bodyPr>
            <a:lstStyle/>
            <a:p>
              <a:r>
                <a:rPr lang="en-US" sz="1200" dirty="0" smtClean="0">
                  <a:solidFill>
                    <a:schemeClr val="bg1"/>
                  </a:solidFill>
                  <a:latin typeface="Arial"/>
                  <a:cs typeface="Arial"/>
                </a:rPr>
                <a:t>HDAC</a:t>
              </a:r>
              <a:endParaRPr lang="en-US" sz="1200" dirty="0">
                <a:solidFill>
                  <a:schemeClr val="bg1"/>
                </a:solidFill>
                <a:latin typeface="Arial"/>
                <a:cs typeface="Arial"/>
              </a:endParaRPr>
            </a:p>
          </p:txBody>
        </p:sp>
      </p:grpSp>
      <p:grpSp>
        <p:nvGrpSpPr>
          <p:cNvPr id="108" name="Group 149"/>
          <p:cNvGrpSpPr/>
          <p:nvPr/>
        </p:nvGrpSpPr>
        <p:grpSpPr>
          <a:xfrm>
            <a:off x="3280416" y="1113705"/>
            <a:ext cx="1106419" cy="1106419"/>
            <a:chOff x="4196936" y="4493271"/>
            <a:chExt cx="1106419" cy="1106419"/>
          </a:xfrm>
        </p:grpSpPr>
        <p:sp>
          <p:nvSpPr>
            <p:cNvPr id="109" name="Teardrop 108"/>
            <p:cNvSpPr>
              <a:spLocks noChangeAspect="1"/>
            </p:cNvSpPr>
            <p:nvPr/>
          </p:nvSpPr>
          <p:spPr bwMode="auto">
            <a:xfrm rot="19830375" flipV="1">
              <a:off x="4196936" y="4493271"/>
              <a:ext cx="1106419" cy="1106419"/>
            </a:xfrm>
            <a:prstGeom prst="teardrop">
              <a:avLst/>
            </a:prstGeom>
            <a:solidFill>
              <a:srgbClr val="008000"/>
            </a:solidFill>
            <a:ln w="9525" cap="flat" cmpd="sng" algn="ctr">
              <a:solidFill>
                <a:srgbClr val="008000"/>
              </a:solidFill>
              <a:prstDash val="solid"/>
              <a:round/>
              <a:headEnd type="none" w="med" len="med"/>
              <a:tailEnd type="none" w="med" len="med"/>
            </a:ln>
            <a:effectLst/>
            <a:scene3d>
              <a:camera prst="orthographicFront"/>
              <a:lightRig rig="threePt" dir="t"/>
            </a:scene3d>
            <a:sp3d>
              <a:bevelT w="241300" h="165100" prst="coolSlant"/>
              <a:bevelB w="165100" h="127000" prst="coolSlant"/>
            </a:sp3d>
          </p:spPr>
        </p:sp>
        <p:sp>
          <p:nvSpPr>
            <p:cNvPr id="110" name="TextBox 109"/>
            <p:cNvSpPr txBox="1"/>
            <p:nvPr/>
          </p:nvSpPr>
          <p:spPr>
            <a:xfrm rot="14504959">
              <a:off x="4369726" y="4555053"/>
              <a:ext cx="844055" cy="977726"/>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b="1" dirty="0" smtClean="0">
                  <a:solidFill>
                    <a:srgbClr val="FFFFFF"/>
                  </a:solidFill>
                  <a:latin typeface="Arial"/>
                  <a:cs typeface="Arial"/>
                </a:rPr>
                <a:t>Gro</a:t>
              </a:r>
              <a:endParaRPr lang="en-US" sz="2400" b="1" dirty="0">
                <a:solidFill>
                  <a:srgbClr val="FFFFFF"/>
                </a:solidFill>
                <a:latin typeface="Arial"/>
                <a:cs typeface="Arial"/>
              </a:endParaRPr>
            </a:p>
          </p:txBody>
        </p:sp>
      </p:grpSp>
      <p:grpSp>
        <p:nvGrpSpPr>
          <p:cNvPr id="111" name="Group 144"/>
          <p:cNvGrpSpPr/>
          <p:nvPr/>
        </p:nvGrpSpPr>
        <p:grpSpPr>
          <a:xfrm>
            <a:off x="3519767" y="939042"/>
            <a:ext cx="653583" cy="985758"/>
            <a:chOff x="4241554" y="4555674"/>
            <a:chExt cx="653583" cy="985758"/>
          </a:xfrm>
        </p:grpSpPr>
        <p:sp>
          <p:nvSpPr>
            <p:cNvPr id="112" name="Oval 111"/>
            <p:cNvSpPr/>
            <p:nvPr/>
          </p:nvSpPr>
          <p:spPr>
            <a:xfrm>
              <a:off x="4241554" y="4555674"/>
              <a:ext cx="653583" cy="985758"/>
            </a:xfrm>
            <a:prstGeom prst="ellipse">
              <a:avLst/>
            </a:prstGeom>
            <a:solidFill>
              <a:srgbClr val="0000FF"/>
            </a:solidFill>
            <a:ln>
              <a:solidFill>
                <a:srgbClr val="0000FF"/>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3" name="TextBox 112"/>
            <p:cNvSpPr txBox="1"/>
            <p:nvPr/>
          </p:nvSpPr>
          <p:spPr>
            <a:xfrm>
              <a:off x="4250265" y="4724399"/>
              <a:ext cx="620708" cy="276999"/>
            </a:xfrm>
            <a:prstGeom prst="rect">
              <a:avLst/>
            </a:prstGeom>
            <a:noFill/>
          </p:spPr>
          <p:txBody>
            <a:bodyPr wrap="none" rtlCol="0">
              <a:spAutoFit/>
            </a:bodyPr>
            <a:lstStyle/>
            <a:p>
              <a:r>
                <a:rPr lang="en-US" sz="1200" dirty="0" smtClean="0">
                  <a:solidFill>
                    <a:schemeClr val="bg1"/>
                  </a:solidFill>
                  <a:latin typeface="Arial"/>
                  <a:cs typeface="Arial"/>
                </a:rPr>
                <a:t>HDAC</a:t>
              </a:r>
              <a:endParaRPr lang="en-US" sz="1200" dirty="0">
                <a:solidFill>
                  <a:schemeClr val="bg1"/>
                </a:solidFill>
                <a:latin typeface="Arial"/>
                <a:cs typeface="Arial"/>
              </a:endParaRPr>
            </a:p>
          </p:txBody>
        </p:sp>
      </p:grpSp>
      <p:grpSp>
        <p:nvGrpSpPr>
          <p:cNvPr id="114" name="Group 150"/>
          <p:cNvGrpSpPr/>
          <p:nvPr/>
        </p:nvGrpSpPr>
        <p:grpSpPr>
          <a:xfrm>
            <a:off x="2349083" y="1156039"/>
            <a:ext cx="1106419" cy="1106419"/>
            <a:chOff x="3265603" y="4535605"/>
            <a:chExt cx="1106419" cy="1106419"/>
          </a:xfrm>
        </p:grpSpPr>
        <p:sp>
          <p:nvSpPr>
            <p:cNvPr id="115" name="Teardrop 114"/>
            <p:cNvSpPr>
              <a:spLocks noChangeAspect="1"/>
            </p:cNvSpPr>
            <p:nvPr/>
          </p:nvSpPr>
          <p:spPr bwMode="auto">
            <a:xfrm rot="19830375" flipV="1">
              <a:off x="3265603" y="4535605"/>
              <a:ext cx="1106419" cy="1106419"/>
            </a:xfrm>
            <a:prstGeom prst="teardrop">
              <a:avLst/>
            </a:prstGeom>
            <a:solidFill>
              <a:srgbClr val="008000"/>
            </a:solidFill>
            <a:ln w="9525" cap="flat" cmpd="sng" algn="ctr">
              <a:solidFill>
                <a:srgbClr val="008000"/>
              </a:solidFill>
              <a:prstDash val="solid"/>
              <a:round/>
              <a:headEnd type="none" w="med" len="med"/>
              <a:tailEnd type="none" w="med" len="med"/>
            </a:ln>
            <a:effectLst/>
            <a:scene3d>
              <a:camera prst="orthographicFront"/>
              <a:lightRig rig="threePt" dir="t"/>
            </a:scene3d>
            <a:sp3d>
              <a:bevelT w="241300" h="165100" prst="coolSlant"/>
              <a:bevelB w="165100" h="127000" prst="coolSlant"/>
            </a:sp3d>
          </p:spPr>
        </p:sp>
        <p:sp>
          <p:nvSpPr>
            <p:cNvPr id="116" name="TextBox 115"/>
            <p:cNvSpPr txBox="1"/>
            <p:nvPr/>
          </p:nvSpPr>
          <p:spPr>
            <a:xfrm rot="14504959">
              <a:off x="3438393" y="4597387"/>
              <a:ext cx="844055" cy="977726"/>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b="1" dirty="0" smtClean="0">
                  <a:solidFill>
                    <a:srgbClr val="FFFFFF"/>
                  </a:solidFill>
                  <a:latin typeface="Arial"/>
                  <a:cs typeface="Arial"/>
                </a:rPr>
                <a:t>Gro</a:t>
              </a:r>
              <a:endParaRPr lang="en-US" sz="2400" b="1" dirty="0">
                <a:solidFill>
                  <a:srgbClr val="FFFFFF"/>
                </a:solidFill>
                <a:latin typeface="Arial"/>
                <a:cs typeface="Arial"/>
              </a:endParaRPr>
            </a:p>
          </p:txBody>
        </p:sp>
      </p:grpSp>
      <p:grpSp>
        <p:nvGrpSpPr>
          <p:cNvPr id="117" name="Group 145"/>
          <p:cNvGrpSpPr/>
          <p:nvPr/>
        </p:nvGrpSpPr>
        <p:grpSpPr>
          <a:xfrm>
            <a:off x="2588434" y="939042"/>
            <a:ext cx="653583" cy="985758"/>
            <a:chOff x="3310221" y="4555674"/>
            <a:chExt cx="653583" cy="985758"/>
          </a:xfrm>
        </p:grpSpPr>
        <p:sp>
          <p:nvSpPr>
            <p:cNvPr id="118" name="Oval 117"/>
            <p:cNvSpPr/>
            <p:nvPr/>
          </p:nvSpPr>
          <p:spPr>
            <a:xfrm>
              <a:off x="3310221" y="4555674"/>
              <a:ext cx="653583" cy="985758"/>
            </a:xfrm>
            <a:prstGeom prst="ellipse">
              <a:avLst/>
            </a:prstGeom>
            <a:solidFill>
              <a:srgbClr val="0000FF"/>
            </a:solidFill>
            <a:ln>
              <a:solidFill>
                <a:srgbClr val="0000FF"/>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19" name="TextBox 118"/>
            <p:cNvSpPr txBox="1"/>
            <p:nvPr/>
          </p:nvSpPr>
          <p:spPr>
            <a:xfrm>
              <a:off x="3318932" y="4724399"/>
              <a:ext cx="620708" cy="276999"/>
            </a:xfrm>
            <a:prstGeom prst="rect">
              <a:avLst/>
            </a:prstGeom>
            <a:noFill/>
          </p:spPr>
          <p:txBody>
            <a:bodyPr wrap="none" rtlCol="0">
              <a:spAutoFit/>
            </a:bodyPr>
            <a:lstStyle/>
            <a:p>
              <a:r>
                <a:rPr lang="en-US" sz="1200" dirty="0" smtClean="0">
                  <a:solidFill>
                    <a:schemeClr val="bg1"/>
                  </a:solidFill>
                  <a:latin typeface="Arial"/>
                  <a:cs typeface="Arial"/>
                </a:rPr>
                <a:t>HDAC</a:t>
              </a:r>
              <a:endParaRPr lang="en-US" sz="1200" dirty="0">
                <a:solidFill>
                  <a:schemeClr val="bg1"/>
                </a:solidFill>
                <a:latin typeface="Arial"/>
                <a:cs typeface="Arial"/>
              </a:endParaRPr>
            </a:p>
          </p:txBody>
        </p:sp>
      </p:grpSp>
      <p:grpSp>
        <p:nvGrpSpPr>
          <p:cNvPr id="120" name="Group 153"/>
          <p:cNvGrpSpPr/>
          <p:nvPr/>
        </p:nvGrpSpPr>
        <p:grpSpPr>
          <a:xfrm>
            <a:off x="1426221" y="1156038"/>
            <a:ext cx="1106419" cy="1106419"/>
            <a:chOff x="2342741" y="4535604"/>
            <a:chExt cx="1106419" cy="1106419"/>
          </a:xfrm>
        </p:grpSpPr>
        <p:sp>
          <p:nvSpPr>
            <p:cNvPr id="121" name="Teardrop 120"/>
            <p:cNvSpPr>
              <a:spLocks noChangeAspect="1"/>
            </p:cNvSpPr>
            <p:nvPr/>
          </p:nvSpPr>
          <p:spPr bwMode="auto">
            <a:xfrm rot="19830375" flipV="1">
              <a:off x="2342741" y="4535604"/>
              <a:ext cx="1106419" cy="1106419"/>
            </a:xfrm>
            <a:prstGeom prst="teardrop">
              <a:avLst/>
            </a:prstGeom>
            <a:solidFill>
              <a:srgbClr val="008000"/>
            </a:solidFill>
            <a:ln w="9525" cap="flat" cmpd="sng" algn="ctr">
              <a:solidFill>
                <a:srgbClr val="008000"/>
              </a:solidFill>
              <a:prstDash val="solid"/>
              <a:round/>
              <a:headEnd type="none" w="med" len="med"/>
              <a:tailEnd type="none" w="med" len="med"/>
            </a:ln>
            <a:effectLst/>
            <a:scene3d>
              <a:camera prst="orthographicFront"/>
              <a:lightRig rig="threePt" dir="t"/>
            </a:scene3d>
            <a:sp3d>
              <a:bevelT w="241300" h="165100" prst="coolSlant"/>
              <a:bevelB w="165100" h="127000" prst="coolSlant"/>
            </a:sp3d>
          </p:spPr>
        </p:sp>
        <p:sp>
          <p:nvSpPr>
            <p:cNvPr id="122" name="TextBox 121"/>
            <p:cNvSpPr txBox="1"/>
            <p:nvPr/>
          </p:nvSpPr>
          <p:spPr>
            <a:xfrm rot="14504959">
              <a:off x="2515531" y="4597386"/>
              <a:ext cx="844055" cy="977726"/>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b="1" dirty="0" smtClean="0">
                  <a:solidFill>
                    <a:srgbClr val="FFFFFF"/>
                  </a:solidFill>
                  <a:latin typeface="Arial"/>
                  <a:cs typeface="Arial"/>
                </a:rPr>
                <a:t>Gro</a:t>
              </a:r>
              <a:endParaRPr lang="en-US" sz="2400" b="1" dirty="0">
                <a:solidFill>
                  <a:srgbClr val="FFFFFF"/>
                </a:solidFill>
                <a:latin typeface="Arial"/>
                <a:cs typeface="Arial"/>
              </a:endParaRPr>
            </a:p>
          </p:txBody>
        </p:sp>
      </p:grpSp>
      <p:grpSp>
        <p:nvGrpSpPr>
          <p:cNvPr id="123" name="Group 152"/>
          <p:cNvGrpSpPr/>
          <p:nvPr/>
        </p:nvGrpSpPr>
        <p:grpSpPr>
          <a:xfrm>
            <a:off x="1665572" y="939041"/>
            <a:ext cx="653583" cy="985758"/>
            <a:chOff x="2387359" y="4555673"/>
            <a:chExt cx="653583" cy="985758"/>
          </a:xfrm>
        </p:grpSpPr>
        <p:sp>
          <p:nvSpPr>
            <p:cNvPr id="124" name="Oval 123"/>
            <p:cNvSpPr/>
            <p:nvPr/>
          </p:nvSpPr>
          <p:spPr>
            <a:xfrm>
              <a:off x="2387359" y="4555673"/>
              <a:ext cx="653583" cy="985758"/>
            </a:xfrm>
            <a:prstGeom prst="ellipse">
              <a:avLst/>
            </a:prstGeom>
            <a:solidFill>
              <a:srgbClr val="0000FF"/>
            </a:solidFill>
            <a:ln>
              <a:solidFill>
                <a:srgbClr val="0000FF"/>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5" name="TextBox 124"/>
            <p:cNvSpPr txBox="1"/>
            <p:nvPr/>
          </p:nvSpPr>
          <p:spPr>
            <a:xfrm>
              <a:off x="2396070" y="4724398"/>
              <a:ext cx="620708" cy="276999"/>
            </a:xfrm>
            <a:prstGeom prst="rect">
              <a:avLst/>
            </a:prstGeom>
            <a:noFill/>
          </p:spPr>
          <p:txBody>
            <a:bodyPr wrap="none" rtlCol="0">
              <a:spAutoFit/>
            </a:bodyPr>
            <a:lstStyle/>
            <a:p>
              <a:r>
                <a:rPr lang="en-US" sz="1200" dirty="0" smtClean="0">
                  <a:solidFill>
                    <a:schemeClr val="bg1"/>
                  </a:solidFill>
                  <a:latin typeface="Arial"/>
                  <a:cs typeface="Arial"/>
                </a:rPr>
                <a:t>HDAC</a:t>
              </a:r>
              <a:endParaRPr lang="en-US" sz="1200" dirty="0">
                <a:solidFill>
                  <a:schemeClr val="bg1"/>
                </a:solidFill>
                <a:latin typeface="Arial"/>
                <a:cs typeface="Arial"/>
              </a:endParaRPr>
            </a:p>
          </p:txBody>
        </p:sp>
      </p:grpSp>
      <p:sp>
        <p:nvSpPr>
          <p:cNvPr id="126" name="TextBox 125"/>
          <p:cNvSpPr txBox="1"/>
          <p:nvPr/>
        </p:nvSpPr>
        <p:spPr>
          <a:xfrm>
            <a:off x="5948552" y="2811590"/>
            <a:ext cx="980068" cy="369332"/>
          </a:xfrm>
          <a:prstGeom prst="rect">
            <a:avLst/>
          </a:prstGeom>
          <a:noFill/>
        </p:spPr>
        <p:txBody>
          <a:bodyPr wrap="none" rtlCol="0">
            <a:spAutoFit/>
          </a:bodyPr>
          <a:lstStyle/>
          <a:p>
            <a:r>
              <a:rPr lang="en-US" sz="1800" dirty="0" smtClean="0">
                <a:latin typeface="Arial"/>
                <a:cs typeface="Arial"/>
              </a:rPr>
              <a:t>silencer</a:t>
            </a:r>
          </a:p>
        </p:txBody>
      </p:sp>
      <p:sp>
        <p:nvSpPr>
          <p:cNvPr id="127" name="TextBox 126"/>
          <p:cNvSpPr txBox="1"/>
          <p:nvPr/>
        </p:nvSpPr>
        <p:spPr>
          <a:xfrm>
            <a:off x="3104537" y="2833301"/>
            <a:ext cx="633594" cy="369332"/>
          </a:xfrm>
          <a:prstGeom prst="rect">
            <a:avLst/>
          </a:prstGeom>
          <a:noFill/>
        </p:spPr>
        <p:txBody>
          <a:bodyPr wrap="none" rtlCol="0">
            <a:spAutoFit/>
          </a:bodyPr>
          <a:lstStyle/>
          <a:p>
            <a:r>
              <a:rPr lang="en-US" sz="1800" dirty="0" smtClean="0">
                <a:latin typeface="Arial"/>
                <a:cs typeface="Arial"/>
              </a:rPr>
              <a:t>TSS</a:t>
            </a:r>
          </a:p>
        </p:txBody>
      </p:sp>
    </p:spTree>
    <p:extLst>
      <p:ext uri="{BB962C8B-B14F-4D97-AF65-F5344CB8AC3E}">
        <p14:creationId xmlns:p14="http://schemas.microsoft.com/office/powerpoint/2010/main" val="13883308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right)">
                                      <p:cBhvr>
                                        <p:cTn id="7" dur="500"/>
                                        <p:tgtEl>
                                          <p:spTgt spid="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9"/>
                                        </p:tgtEl>
                                        <p:attrNameLst>
                                          <p:attrName>style.visibility</p:attrName>
                                        </p:attrNameLst>
                                      </p:cBhvr>
                                      <p:to>
                                        <p:strVal val="visible"/>
                                      </p:to>
                                    </p:set>
                                    <p:animEffect transition="in" filter="wipe(right)">
                                      <p:cBhvr>
                                        <p:cTn id="12" dur="500"/>
                                        <p:tgtEl>
                                          <p:spTgt spid="99"/>
                                        </p:tgtEl>
                                      </p:cBhvr>
                                    </p:animEffect>
                                  </p:childTnLst>
                                </p:cTn>
                              </p:par>
                            </p:childTnLst>
                          </p:cTn>
                        </p:par>
                        <p:par>
                          <p:cTn id="13" fill="hold">
                            <p:stCondLst>
                              <p:cond delay="500"/>
                            </p:stCondLst>
                            <p:childTnLst>
                              <p:par>
                                <p:cTn id="14" presetID="10" presetClass="exit" presetSubtype="0" fill="hold" nodeType="afterEffect">
                                  <p:stCondLst>
                                    <p:cond delay="0"/>
                                  </p:stCondLst>
                                  <p:childTnLst>
                                    <p:animEffect transition="out" filter="fade">
                                      <p:cBhvr>
                                        <p:cTn id="15" dur="500"/>
                                        <p:tgtEl>
                                          <p:spTgt spid="90"/>
                                        </p:tgtEl>
                                      </p:cBhvr>
                                    </p:animEffect>
                                    <p:set>
                                      <p:cBhvr>
                                        <p:cTn id="16" dur="1" fill="hold">
                                          <p:stCondLst>
                                            <p:cond delay="499"/>
                                          </p:stCondLst>
                                        </p:cTn>
                                        <p:tgtEl>
                                          <p:spTgt spid="90"/>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85"/>
                                        </p:tgtEl>
                                      </p:cBhvr>
                                    </p:animEffect>
                                    <p:set>
                                      <p:cBhvr>
                                        <p:cTn id="19" dur="1" fill="hold">
                                          <p:stCondLst>
                                            <p:cond delay="499"/>
                                          </p:stCondLst>
                                        </p:cTn>
                                        <p:tgtEl>
                                          <p:spTgt spid="8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wipe(right)">
                                      <p:cBhvr>
                                        <p:cTn id="24" dur="500"/>
                                        <p:tgtEl>
                                          <p:spTgt spid="102"/>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108"/>
                                        </p:tgtEl>
                                        <p:attrNameLst>
                                          <p:attrName>style.visibility</p:attrName>
                                        </p:attrNameLst>
                                      </p:cBhvr>
                                      <p:to>
                                        <p:strVal val="visible"/>
                                      </p:to>
                                    </p:set>
                                    <p:animEffect transition="in" filter="wipe(right)">
                                      <p:cBhvr>
                                        <p:cTn id="28" dur="500"/>
                                        <p:tgtEl>
                                          <p:spTgt spid="108"/>
                                        </p:tgtEl>
                                      </p:cBhvr>
                                    </p:animEffect>
                                  </p:childTnLst>
                                </p:cTn>
                              </p:par>
                            </p:childTnLst>
                          </p:cTn>
                        </p:par>
                        <p:par>
                          <p:cTn id="29" fill="hold">
                            <p:stCondLst>
                              <p:cond delay="1000"/>
                            </p:stCondLst>
                            <p:childTnLst>
                              <p:par>
                                <p:cTn id="30" presetID="22" presetClass="entr" presetSubtype="2" fill="hold" nodeType="after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right)">
                                      <p:cBhvr>
                                        <p:cTn id="32" dur="500"/>
                                        <p:tgtEl>
                                          <p:spTgt spid="105"/>
                                        </p:tgtEl>
                                      </p:cBhvr>
                                    </p:animEffect>
                                  </p:childTnLst>
                                </p:cTn>
                              </p:par>
                              <p:par>
                                <p:cTn id="33" presetID="22" presetClass="entr" presetSubtype="2"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wipe(right)">
                                      <p:cBhvr>
                                        <p:cTn id="35" dur="500"/>
                                        <p:tgtEl>
                                          <p:spTgt spid="111"/>
                                        </p:tgtEl>
                                      </p:cBhvr>
                                    </p:animEffect>
                                  </p:childTnLst>
                                </p:cTn>
                              </p:par>
                            </p:childTnLst>
                          </p:cTn>
                        </p:par>
                        <p:par>
                          <p:cTn id="36" fill="hold">
                            <p:stCondLst>
                              <p:cond delay="1500"/>
                            </p:stCondLst>
                            <p:childTnLst>
                              <p:par>
                                <p:cTn id="37" presetID="10" presetClass="exit" presetSubtype="0" fill="hold" nodeType="after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75"/>
                                        </p:tgtEl>
                                      </p:cBhvr>
                                    </p:animEffect>
                                    <p:set>
                                      <p:cBhvr>
                                        <p:cTn id="42" dur="1" fill="hold">
                                          <p:stCondLst>
                                            <p:cond delay="499"/>
                                          </p:stCondLst>
                                        </p:cTn>
                                        <p:tgtEl>
                                          <p:spTgt spid="7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14"/>
                                        </p:tgtEl>
                                        <p:attrNameLst>
                                          <p:attrName>style.visibility</p:attrName>
                                        </p:attrNameLst>
                                      </p:cBhvr>
                                      <p:to>
                                        <p:strVal val="visible"/>
                                      </p:to>
                                    </p:set>
                                    <p:animEffect transition="in" filter="wipe(right)">
                                      <p:cBhvr>
                                        <p:cTn id="47" dur="500"/>
                                        <p:tgtEl>
                                          <p:spTgt spid="114"/>
                                        </p:tgtEl>
                                      </p:cBhvr>
                                    </p:animEffect>
                                  </p:childTnLst>
                                </p:cTn>
                              </p:par>
                            </p:childTnLst>
                          </p:cTn>
                        </p:par>
                        <p:par>
                          <p:cTn id="48" fill="hold">
                            <p:stCondLst>
                              <p:cond delay="500"/>
                            </p:stCondLst>
                            <p:childTnLst>
                              <p:par>
                                <p:cTn id="49" presetID="22" presetClass="entr" presetSubtype="2" fill="hold" nodeType="afterEffect">
                                  <p:stCondLst>
                                    <p:cond delay="0"/>
                                  </p:stCondLst>
                                  <p:childTnLst>
                                    <p:set>
                                      <p:cBhvr>
                                        <p:cTn id="50" dur="1" fill="hold">
                                          <p:stCondLst>
                                            <p:cond delay="0"/>
                                          </p:stCondLst>
                                        </p:cTn>
                                        <p:tgtEl>
                                          <p:spTgt spid="120"/>
                                        </p:tgtEl>
                                        <p:attrNameLst>
                                          <p:attrName>style.visibility</p:attrName>
                                        </p:attrNameLst>
                                      </p:cBhvr>
                                      <p:to>
                                        <p:strVal val="visible"/>
                                      </p:to>
                                    </p:set>
                                    <p:animEffect transition="in" filter="wipe(right)">
                                      <p:cBhvr>
                                        <p:cTn id="51" dur="500"/>
                                        <p:tgtEl>
                                          <p:spTgt spid="120"/>
                                        </p:tgtEl>
                                      </p:cBhvr>
                                    </p:animEffect>
                                  </p:childTnLst>
                                </p:cTn>
                              </p:par>
                            </p:childTnLst>
                          </p:cTn>
                        </p:par>
                        <p:par>
                          <p:cTn id="52" fill="hold">
                            <p:stCondLst>
                              <p:cond delay="1000"/>
                            </p:stCondLst>
                            <p:childTnLst>
                              <p:par>
                                <p:cTn id="53" presetID="22" presetClass="entr" presetSubtype="2" fill="hold" nodeType="afterEffect">
                                  <p:stCondLst>
                                    <p:cond delay="0"/>
                                  </p:stCondLst>
                                  <p:childTnLst>
                                    <p:set>
                                      <p:cBhvr>
                                        <p:cTn id="54" dur="1" fill="hold">
                                          <p:stCondLst>
                                            <p:cond delay="0"/>
                                          </p:stCondLst>
                                        </p:cTn>
                                        <p:tgtEl>
                                          <p:spTgt spid="117"/>
                                        </p:tgtEl>
                                        <p:attrNameLst>
                                          <p:attrName>style.visibility</p:attrName>
                                        </p:attrNameLst>
                                      </p:cBhvr>
                                      <p:to>
                                        <p:strVal val="visible"/>
                                      </p:to>
                                    </p:set>
                                    <p:animEffect transition="in" filter="wipe(right)">
                                      <p:cBhvr>
                                        <p:cTn id="55" dur="500"/>
                                        <p:tgtEl>
                                          <p:spTgt spid="117"/>
                                        </p:tgtEl>
                                      </p:cBhvr>
                                    </p:animEffect>
                                  </p:childTnLst>
                                </p:cTn>
                              </p:par>
                              <p:par>
                                <p:cTn id="56" presetID="22" presetClass="entr" presetSubtype="2" fill="hold" nodeType="withEffect">
                                  <p:stCondLst>
                                    <p:cond delay="0"/>
                                  </p:stCondLst>
                                  <p:childTnLst>
                                    <p:set>
                                      <p:cBhvr>
                                        <p:cTn id="57" dur="1" fill="hold">
                                          <p:stCondLst>
                                            <p:cond delay="0"/>
                                          </p:stCondLst>
                                        </p:cTn>
                                        <p:tgtEl>
                                          <p:spTgt spid="123"/>
                                        </p:tgtEl>
                                        <p:attrNameLst>
                                          <p:attrName>style.visibility</p:attrName>
                                        </p:attrNameLst>
                                      </p:cBhvr>
                                      <p:to>
                                        <p:strVal val="visible"/>
                                      </p:to>
                                    </p:set>
                                    <p:animEffect transition="in" filter="wipe(right)">
                                      <p:cBhvr>
                                        <p:cTn id="58"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Box 94"/>
          <p:cNvSpPr txBox="1"/>
          <p:nvPr/>
        </p:nvSpPr>
        <p:spPr>
          <a:xfrm rot="15282527">
            <a:off x="5236766" y="1180916"/>
            <a:ext cx="2008338" cy="914463"/>
          </a:xfrm>
          <a:prstGeom prst="rect">
            <a:avLst/>
          </a:prstGeom>
          <a:noFill/>
          <a:scene3d>
            <a:camera prst="orthographicFront">
              <a:rot lat="480000" lon="1080000" rev="300000"/>
            </a:camera>
            <a:lightRig rig="threePt" dir="t"/>
          </a:scene3d>
          <a:sp3d>
            <a:bevelT w="139700" prst="cross"/>
          </a:sp3d>
        </p:spPr>
        <p:txBody>
          <a:bodyPr wrap="square" rtlCol="0">
            <a:prstTxWarp prst="textArchDown">
              <a:avLst/>
            </a:prstTxWarp>
            <a:spAutoFit/>
          </a:bodyPr>
          <a:lstStyle/>
          <a:p>
            <a:r>
              <a:rPr lang="en-US" sz="2300" b="1" dirty="0" smtClean="0">
                <a:solidFill>
                  <a:srgbClr val="FFFFFF"/>
                </a:solidFill>
                <a:latin typeface="Arial"/>
                <a:cs typeface="Arial"/>
              </a:rPr>
              <a:t>Repressor</a:t>
            </a:r>
            <a:endParaRPr lang="en-US" sz="2300" b="1" dirty="0">
              <a:solidFill>
                <a:srgbClr val="FFFFFF"/>
              </a:solidFill>
              <a:latin typeface="Arial"/>
              <a:cs typeface="Arial"/>
            </a:endParaRPr>
          </a:p>
        </p:txBody>
      </p:sp>
      <p:sp>
        <p:nvSpPr>
          <p:cNvPr id="128" name="Title 1"/>
          <p:cNvSpPr txBox="1">
            <a:spLocks/>
          </p:cNvSpPr>
          <p:nvPr/>
        </p:nvSpPr>
        <p:spPr>
          <a:xfrm>
            <a:off x="0" y="45432"/>
            <a:ext cx="9143999" cy="430887"/>
          </a:xfrm>
          <a:prstGeom prst="rect">
            <a:avLst/>
          </a:prstGeom>
        </p:spPr>
        <p:txBody>
          <a:bodyPr vert="horz" wrap="square" lIns="91440" tIns="45720" rIns="91440" bIns="45720" rtlCol="0" anchor="ctr">
            <a:sp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200" b="1" dirty="0" smtClean="0">
                <a:latin typeface="Helvetica"/>
                <a:cs typeface="Helvetica"/>
              </a:rPr>
              <a:t>HDAC-dependent increase in nucleosome density at Gro targets</a:t>
            </a:r>
            <a:endParaRPr lang="en-US" sz="2200" b="1" dirty="0">
              <a:latin typeface="Helvetica"/>
              <a:cs typeface="Helvetica"/>
            </a:endParaRPr>
          </a:p>
        </p:txBody>
      </p:sp>
      <p:sp>
        <p:nvSpPr>
          <p:cNvPr id="129" name="Text Box 41"/>
          <p:cNvSpPr txBox="1">
            <a:spLocks noChangeArrowheads="1"/>
          </p:cNvSpPr>
          <p:nvPr/>
        </p:nvSpPr>
        <p:spPr bwMode="auto">
          <a:xfrm>
            <a:off x="1524326" y="4300095"/>
            <a:ext cx="295274"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mj-lt"/>
              </a:rPr>
              <a:t>C</a:t>
            </a:r>
            <a:endParaRPr lang="en-US" sz="1200" b="1" dirty="0">
              <a:latin typeface="+mj-lt"/>
            </a:endParaRPr>
          </a:p>
        </p:txBody>
      </p:sp>
      <p:sp>
        <p:nvSpPr>
          <p:cNvPr id="130" name="Text Box 41"/>
          <p:cNvSpPr txBox="1">
            <a:spLocks noChangeArrowheads="1"/>
          </p:cNvSpPr>
          <p:nvPr/>
        </p:nvSpPr>
        <p:spPr bwMode="auto">
          <a:xfrm>
            <a:off x="4268726" y="4300095"/>
            <a:ext cx="279244"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mj-lt"/>
              </a:rPr>
              <a:t>F</a:t>
            </a:r>
            <a:endParaRPr lang="en-US" sz="1200" b="1" dirty="0">
              <a:latin typeface="+mj-lt"/>
            </a:endParaRPr>
          </a:p>
        </p:txBody>
      </p:sp>
      <p:sp>
        <p:nvSpPr>
          <p:cNvPr id="132" name="Text Box 41"/>
          <p:cNvSpPr txBox="1">
            <a:spLocks noChangeArrowheads="1"/>
          </p:cNvSpPr>
          <p:nvPr/>
        </p:nvSpPr>
        <p:spPr bwMode="auto">
          <a:xfrm>
            <a:off x="4259202" y="528195"/>
            <a:ext cx="295274"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mj-lt"/>
              </a:rPr>
              <a:t>D</a:t>
            </a:r>
            <a:endParaRPr lang="en-US" sz="1200" b="1" dirty="0">
              <a:latin typeface="+mj-lt"/>
            </a:endParaRPr>
          </a:p>
        </p:txBody>
      </p:sp>
      <p:sp>
        <p:nvSpPr>
          <p:cNvPr id="133" name="Text Box 41"/>
          <p:cNvSpPr txBox="1">
            <a:spLocks noChangeArrowheads="1"/>
          </p:cNvSpPr>
          <p:nvPr/>
        </p:nvSpPr>
        <p:spPr bwMode="auto">
          <a:xfrm>
            <a:off x="1524326" y="2471295"/>
            <a:ext cx="295274"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mj-lt"/>
              </a:rPr>
              <a:t>B</a:t>
            </a:r>
            <a:endParaRPr lang="en-US" sz="1200" b="1" dirty="0">
              <a:latin typeface="+mj-lt"/>
            </a:endParaRPr>
          </a:p>
        </p:txBody>
      </p:sp>
      <p:sp>
        <p:nvSpPr>
          <p:cNvPr id="142" name="Text Box 41"/>
          <p:cNvSpPr txBox="1">
            <a:spLocks noChangeArrowheads="1"/>
          </p:cNvSpPr>
          <p:nvPr/>
        </p:nvSpPr>
        <p:spPr bwMode="auto">
          <a:xfrm>
            <a:off x="4268726" y="2471295"/>
            <a:ext cx="287258"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mj-lt"/>
              </a:rPr>
              <a:t>E</a:t>
            </a:r>
            <a:endParaRPr lang="en-US" sz="1200" b="1" dirty="0">
              <a:latin typeface="+mj-lt"/>
            </a:endParaRPr>
          </a:p>
        </p:txBody>
      </p:sp>
      <p:grpSp>
        <p:nvGrpSpPr>
          <p:cNvPr id="143" name="Group 142"/>
          <p:cNvGrpSpPr/>
          <p:nvPr/>
        </p:nvGrpSpPr>
        <p:grpSpPr>
          <a:xfrm>
            <a:off x="1525526" y="597014"/>
            <a:ext cx="2743200" cy="1874281"/>
            <a:chOff x="381000" y="945119"/>
            <a:chExt cx="2743200" cy="1874281"/>
          </a:xfrm>
        </p:grpSpPr>
        <p:pic>
          <p:nvPicPr>
            <p:cNvPr id="144" name="Picture 143" descr="Slide2.jpg"/>
            <p:cNvPicPr>
              <a:picLocks noChangeAspect="1"/>
            </p:cNvPicPr>
            <p:nvPr/>
          </p:nvPicPr>
          <p:blipFill>
            <a:blip r:embed="rId3" cstate="email">
              <a:extLst>
                <a:ext uri="{28A0092B-C50C-407E-A947-70E740481C1C}">
                  <a14:useLocalDpi xmlns:a14="http://schemas.microsoft.com/office/drawing/2010/main"/>
                </a:ext>
              </a:extLst>
            </a:blip>
            <a:srcRect l="2222" t="4074" r="3457" b="10000"/>
            <a:stretch>
              <a:fillRect/>
            </a:stretch>
          </p:blipFill>
          <p:spPr>
            <a:xfrm>
              <a:off x="381000" y="945119"/>
              <a:ext cx="2743200" cy="1874281"/>
            </a:xfrm>
            <a:prstGeom prst="rect">
              <a:avLst/>
            </a:prstGeom>
          </p:spPr>
        </p:pic>
        <p:sp>
          <p:nvSpPr>
            <p:cNvPr id="145" name="TextBox 144"/>
            <p:cNvSpPr txBox="1"/>
            <p:nvPr/>
          </p:nvSpPr>
          <p:spPr>
            <a:xfrm>
              <a:off x="1471611" y="987426"/>
              <a:ext cx="647700" cy="215444"/>
            </a:xfrm>
            <a:prstGeom prst="rect">
              <a:avLst/>
            </a:prstGeom>
            <a:noFill/>
          </p:spPr>
          <p:txBody>
            <a:bodyPr wrap="square" rtlCol="0">
              <a:spAutoFit/>
            </a:bodyPr>
            <a:lstStyle/>
            <a:p>
              <a:r>
                <a:rPr lang="en-US" sz="800" b="1" dirty="0" err="1" smtClean="0">
                  <a:solidFill>
                    <a:schemeClr val="bg1"/>
                  </a:solidFill>
                  <a:latin typeface="+mj-lt"/>
                  <a:cs typeface="Calibri"/>
                </a:rPr>
                <a:t>Groucho</a:t>
              </a:r>
              <a:endParaRPr lang="en-US" sz="800" b="1" dirty="0">
                <a:solidFill>
                  <a:schemeClr val="bg1"/>
                </a:solidFill>
                <a:latin typeface="+mj-lt"/>
                <a:cs typeface="Calibri"/>
              </a:endParaRPr>
            </a:p>
          </p:txBody>
        </p:sp>
        <p:sp>
          <p:nvSpPr>
            <p:cNvPr id="146" name="TextBox 145"/>
            <p:cNvSpPr txBox="1"/>
            <p:nvPr/>
          </p:nvSpPr>
          <p:spPr>
            <a:xfrm>
              <a:off x="1508126" y="1557339"/>
              <a:ext cx="577850" cy="215444"/>
            </a:xfrm>
            <a:prstGeom prst="rect">
              <a:avLst/>
            </a:prstGeom>
            <a:noFill/>
          </p:spPr>
          <p:txBody>
            <a:bodyPr wrap="square" rtlCol="0">
              <a:spAutoFit/>
            </a:bodyPr>
            <a:lstStyle/>
            <a:p>
              <a:r>
                <a:rPr lang="en-US" sz="800" b="1" dirty="0" smtClean="0">
                  <a:solidFill>
                    <a:schemeClr val="bg1"/>
                  </a:solidFill>
                  <a:latin typeface="+mj-lt"/>
                  <a:cs typeface="Calibri"/>
                </a:rPr>
                <a:t>Brinker</a:t>
              </a:r>
              <a:endParaRPr lang="en-US" sz="800" b="1" dirty="0">
                <a:solidFill>
                  <a:schemeClr val="bg1"/>
                </a:solidFill>
                <a:latin typeface="+mj-lt"/>
                <a:cs typeface="Calibri"/>
              </a:endParaRPr>
            </a:p>
          </p:txBody>
        </p:sp>
        <p:sp>
          <p:nvSpPr>
            <p:cNvPr id="147" name="TextBox 146"/>
            <p:cNvSpPr txBox="1"/>
            <p:nvPr/>
          </p:nvSpPr>
          <p:spPr>
            <a:xfrm>
              <a:off x="2197100" y="2117726"/>
              <a:ext cx="393700" cy="369332"/>
            </a:xfrm>
            <a:prstGeom prst="rect">
              <a:avLst/>
            </a:prstGeom>
            <a:noFill/>
          </p:spPr>
          <p:txBody>
            <a:bodyPr wrap="square" rtlCol="0">
              <a:spAutoFit/>
            </a:bodyPr>
            <a:lstStyle/>
            <a:p>
              <a:r>
                <a:rPr lang="en-US" sz="900" b="1" i="1" dirty="0" err="1" smtClean="0">
                  <a:solidFill>
                    <a:schemeClr val="bg1"/>
                  </a:solidFill>
                  <a:latin typeface="+mj-lt"/>
                  <a:cs typeface="Calibri"/>
                </a:rPr>
                <a:t>lacZ</a:t>
              </a:r>
              <a:endParaRPr lang="en-US" sz="900" b="1" i="1" dirty="0">
                <a:solidFill>
                  <a:schemeClr val="bg1"/>
                </a:solidFill>
                <a:latin typeface="+mj-lt"/>
                <a:cs typeface="Calibri"/>
              </a:endParaRPr>
            </a:p>
          </p:txBody>
        </p:sp>
        <p:sp>
          <p:nvSpPr>
            <p:cNvPr id="148" name="TextBox 147"/>
            <p:cNvSpPr txBox="1"/>
            <p:nvPr/>
          </p:nvSpPr>
          <p:spPr>
            <a:xfrm>
              <a:off x="1003300" y="2117726"/>
              <a:ext cx="596900" cy="230832"/>
            </a:xfrm>
            <a:prstGeom prst="rect">
              <a:avLst/>
            </a:prstGeom>
            <a:noFill/>
          </p:spPr>
          <p:txBody>
            <a:bodyPr wrap="square" rtlCol="0">
              <a:spAutoFit/>
            </a:bodyPr>
            <a:lstStyle/>
            <a:p>
              <a:r>
                <a:rPr lang="en-US" sz="900" b="1" i="1" dirty="0" smtClean="0">
                  <a:solidFill>
                    <a:schemeClr val="bg1"/>
                  </a:solidFill>
                  <a:latin typeface="+mj-lt"/>
                  <a:cs typeface="Calibri"/>
                </a:rPr>
                <a:t>white</a:t>
              </a:r>
              <a:endParaRPr lang="en-US" sz="900" b="1" i="1" dirty="0">
                <a:solidFill>
                  <a:schemeClr val="bg1"/>
                </a:solidFill>
                <a:latin typeface="+mj-lt"/>
                <a:cs typeface="Calibri"/>
              </a:endParaRPr>
            </a:p>
          </p:txBody>
        </p:sp>
        <p:sp>
          <p:nvSpPr>
            <p:cNvPr id="149" name="TextBox 148"/>
            <p:cNvSpPr txBox="1"/>
            <p:nvPr/>
          </p:nvSpPr>
          <p:spPr>
            <a:xfrm>
              <a:off x="1593850" y="2114550"/>
              <a:ext cx="717550" cy="215444"/>
            </a:xfrm>
            <a:prstGeom prst="rect">
              <a:avLst/>
            </a:prstGeom>
            <a:noFill/>
          </p:spPr>
          <p:txBody>
            <a:bodyPr wrap="square" rtlCol="0">
              <a:spAutoFit/>
            </a:bodyPr>
            <a:lstStyle/>
            <a:p>
              <a:r>
                <a:rPr lang="en-US" sz="800" i="1" dirty="0" err="1" smtClean="0">
                  <a:latin typeface="+mj-lt"/>
                  <a:cs typeface="Calibri"/>
                </a:rPr>
                <a:t>VgQ</a:t>
              </a:r>
              <a:endParaRPr lang="en-US" sz="800" i="1" dirty="0">
                <a:latin typeface="+mj-lt"/>
                <a:cs typeface="Calibri"/>
              </a:endParaRPr>
            </a:p>
          </p:txBody>
        </p:sp>
      </p:grpSp>
      <p:sp>
        <p:nvSpPr>
          <p:cNvPr id="150" name="Text Box 41"/>
          <p:cNvSpPr txBox="1">
            <a:spLocks noChangeArrowheads="1"/>
          </p:cNvSpPr>
          <p:nvPr/>
        </p:nvSpPr>
        <p:spPr bwMode="auto">
          <a:xfrm>
            <a:off x="1516000" y="536946"/>
            <a:ext cx="295274" cy="276999"/>
          </a:xfrm>
          <a:prstGeom prst="rect">
            <a:avLst/>
          </a:prstGeom>
          <a:noFill/>
          <a:ln w="9525">
            <a:noFill/>
            <a:miter lim="800000"/>
            <a:headEnd/>
            <a:tailEnd/>
          </a:ln>
        </p:spPr>
        <p:txBody>
          <a:bodyPr wrap="none">
            <a:prstTxWarp prst="textNoShape">
              <a:avLst/>
            </a:prstTxWarp>
            <a:spAutoFit/>
          </a:bodyPr>
          <a:lstStyle/>
          <a:p>
            <a:r>
              <a:rPr lang="en-US" sz="1200" b="1" dirty="0" smtClean="0">
                <a:latin typeface="+mj-lt"/>
              </a:rPr>
              <a:t>A</a:t>
            </a:r>
            <a:endParaRPr lang="en-US" sz="1200" b="1" dirty="0">
              <a:latin typeface="+mj-lt"/>
            </a:endParaRPr>
          </a:p>
        </p:txBody>
      </p:sp>
      <p:graphicFrame>
        <p:nvGraphicFramePr>
          <p:cNvPr id="151" name="Chart 150"/>
          <p:cNvGraphicFramePr>
            <a:graphicFrameLocks noGrp="1"/>
          </p:cNvGraphicFramePr>
          <p:nvPr>
            <p:extLst>
              <p:ext uri="{D42A27DB-BD31-4B8C-83A1-F6EECF244321}">
                <p14:modId xmlns:p14="http://schemas.microsoft.com/office/powerpoint/2010/main" val="3925125955"/>
              </p:ext>
            </p:extLst>
          </p:nvPr>
        </p:nvGraphicFramePr>
        <p:xfrm>
          <a:off x="1525526" y="2699895"/>
          <a:ext cx="2743200" cy="16459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52" name="Chart 151"/>
          <p:cNvGraphicFramePr>
            <a:graphicFrameLocks noGrp="1"/>
          </p:cNvGraphicFramePr>
          <p:nvPr>
            <p:extLst>
              <p:ext uri="{D42A27DB-BD31-4B8C-83A1-F6EECF244321}">
                <p14:modId xmlns:p14="http://schemas.microsoft.com/office/powerpoint/2010/main" val="1608318574"/>
              </p:ext>
            </p:extLst>
          </p:nvPr>
        </p:nvGraphicFramePr>
        <p:xfrm>
          <a:off x="4422326" y="4527495"/>
          <a:ext cx="2743200" cy="16459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3" name="Chart 152"/>
          <p:cNvGraphicFramePr>
            <a:graphicFrameLocks noGrp="1"/>
          </p:cNvGraphicFramePr>
          <p:nvPr>
            <p:extLst>
              <p:ext uri="{D42A27DB-BD31-4B8C-83A1-F6EECF244321}">
                <p14:modId xmlns:p14="http://schemas.microsoft.com/office/powerpoint/2010/main" val="3156009527"/>
              </p:ext>
            </p:extLst>
          </p:nvPr>
        </p:nvGraphicFramePr>
        <p:xfrm>
          <a:off x="1524326" y="4527495"/>
          <a:ext cx="2743200" cy="16452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4" name="Chart 153"/>
          <p:cNvGraphicFramePr>
            <a:graphicFrameLocks noGrp="1"/>
          </p:cNvGraphicFramePr>
          <p:nvPr>
            <p:extLst>
              <p:ext uri="{D42A27DB-BD31-4B8C-83A1-F6EECF244321}">
                <p14:modId xmlns:p14="http://schemas.microsoft.com/office/powerpoint/2010/main" val="4039652067"/>
              </p:ext>
            </p:extLst>
          </p:nvPr>
        </p:nvGraphicFramePr>
        <p:xfrm>
          <a:off x="4422326" y="794295"/>
          <a:ext cx="2743200" cy="16452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55" name="Chart 154"/>
          <p:cNvGraphicFramePr>
            <a:graphicFrameLocks noGrp="1"/>
          </p:cNvGraphicFramePr>
          <p:nvPr>
            <p:extLst>
              <p:ext uri="{D42A27DB-BD31-4B8C-83A1-F6EECF244321}">
                <p14:modId xmlns:p14="http://schemas.microsoft.com/office/powerpoint/2010/main" val="2215021036"/>
              </p:ext>
            </p:extLst>
          </p:nvPr>
        </p:nvGraphicFramePr>
        <p:xfrm>
          <a:off x="4422326" y="2698695"/>
          <a:ext cx="2743200" cy="1645200"/>
        </p:xfrm>
        <a:graphic>
          <a:graphicData uri="http://schemas.openxmlformats.org/drawingml/2006/chart">
            <c:chart xmlns:c="http://schemas.openxmlformats.org/drawingml/2006/chart" xmlns:r="http://schemas.openxmlformats.org/officeDocument/2006/relationships" r:id="rId8"/>
          </a:graphicData>
        </a:graphic>
      </p:graphicFrame>
      <p:sp>
        <p:nvSpPr>
          <p:cNvPr id="156" name="TextBox 155"/>
          <p:cNvSpPr txBox="1"/>
          <p:nvPr/>
        </p:nvSpPr>
        <p:spPr>
          <a:xfrm>
            <a:off x="153824" y="6401886"/>
            <a:ext cx="3859376" cy="307777"/>
          </a:xfrm>
          <a:prstGeom prst="rect">
            <a:avLst/>
          </a:prstGeom>
          <a:noFill/>
        </p:spPr>
        <p:txBody>
          <a:bodyPr wrap="square" rtlCol="0">
            <a:spAutoFit/>
          </a:bodyPr>
          <a:lstStyle/>
          <a:p>
            <a:pPr algn="ctr"/>
            <a:r>
              <a:rPr lang="en-US" sz="1400" dirty="0" smtClean="0">
                <a:latin typeface="Helvetica"/>
                <a:cs typeface="Helvetica"/>
              </a:rPr>
              <a:t>ChIP-qPCR on wing discs Winkler et al, 2010</a:t>
            </a:r>
          </a:p>
        </p:txBody>
      </p:sp>
    </p:spTree>
    <p:extLst>
      <p:ext uri="{BB962C8B-B14F-4D97-AF65-F5344CB8AC3E}">
        <p14:creationId xmlns:p14="http://schemas.microsoft.com/office/powerpoint/2010/main" val="85155608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smtClean="0">
                <a:latin typeface="Helvetica"/>
                <a:cs typeface="Helvetica"/>
              </a:rPr>
              <a:t>4. Interaction with the core transcriptional machinery</a:t>
            </a:r>
            <a:endParaRPr lang="en-US" sz="2400" b="1" dirty="0">
              <a:latin typeface="Helvetica"/>
              <a:cs typeface="Helvetica"/>
            </a:endParaRPr>
          </a:p>
        </p:txBody>
      </p:sp>
      <p:sp>
        <p:nvSpPr>
          <p:cNvPr id="6" name="Rectangle 5"/>
          <p:cNvSpPr/>
          <p:nvPr/>
        </p:nvSpPr>
        <p:spPr>
          <a:xfrm>
            <a:off x="-1" y="3759537"/>
            <a:ext cx="9144000" cy="584776"/>
          </a:xfrm>
          <a:prstGeom prst="rect">
            <a:avLst/>
          </a:prstGeom>
        </p:spPr>
        <p:txBody>
          <a:bodyPr wrap="square">
            <a:spAutoFit/>
          </a:bodyPr>
          <a:lstStyle/>
          <a:p>
            <a:pPr marL="285750" indent="-285750">
              <a:buFont typeface="Arial"/>
              <a:buChar char="•"/>
            </a:pPr>
            <a:r>
              <a:rPr lang="en-US" sz="1600" dirty="0">
                <a:latin typeface="Helvetica"/>
                <a:cs typeface="Helvetica"/>
              </a:rPr>
              <a:t>AES is found not only to bind AR, but is also able to inhibit transcriptional activation by AR in an vitro transcription </a:t>
            </a:r>
            <a:r>
              <a:rPr lang="en-US" sz="1600" dirty="0" smtClean="0">
                <a:latin typeface="Helvetica"/>
                <a:cs typeface="Helvetica"/>
              </a:rPr>
              <a:t>system (Yu et al, 2001). </a:t>
            </a:r>
          </a:p>
        </p:txBody>
      </p:sp>
      <p:pic>
        <p:nvPicPr>
          <p:cNvPr id="32" name="Picture 31" descr="LOOOFiSF.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8587" y="976884"/>
            <a:ext cx="3524483" cy="2515616"/>
          </a:xfrm>
          <a:prstGeom prst="rect">
            <a:avLst/>
          </a:prstGeom>
        </p:spPr>
      </p:pic>
      <p:sp>
        <p:nvSpPr>
          <p:cNvPr id="33" name="Oval 32"/>
          <p:cNvSpPr>
            <a:spLocks noChangeAspect="1"/>
          </p:cNvSpPr>
          <p:nvPr/>
        </p:nvSpPr>
        <p:spPr>
          <a:xfrm>
            <a:off x="1564439" y="1367256"/>
            <a:ext cx="819707" cy="555738"/>
          </a:xfrm>
          <a:prstGeom prst="ellipse">
            <a:avLst/>
          </a:prstGeom>
          <a:solidFill>
            <a:srgbClr val="800000"/>
          </a:solidFill>
          <a:ln>
            <a:solidFill>
              <a:srgbClr val="800000"/>
            </a:solidFill>
          </a:ln>
          <a:scene3d>
            <a:camera prst="isometricOffAxis2Lef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Helvetica"/>
                <a:cs typeface="Helvetica"/>
              </a:rPr>
              <a:t>Gro</a:t>
            </a:r>
            <a:endParaRPr lang="en-US" sz="1600" b="1" dirty="0">
              <a:latin typeface="Helvetica"/>
              <a:cs typeface="Helvetica"/>
            </a:endParaRPr>
          </a:p>
        </p:txBody>
      </p:sp>
      <p:pic>
        <p:nvPicPr>
          <p:cNvPr id="36" name="Picture 35" descr="nuc.tiff"/>
          <p:cNvPicPr>
            <a:picLocks noChangeAspect="1"/>
          </p:cNvPicPr>
          <p:nvPr/>
        </p:nvPicPr>
        <p:blipFill rotWithShape="1">
          <a:blip r:embed="rId4" cstate="email">
            <a:extLst>
              <a:ext uri="{28A0092B-C50C-407E-A947-70E740481C1C}">
                <a14:useLocalDpi xmlns:a14="http://schemas.microsoft.com/office/drawing/2010/main"/>
              </a:ext>
            </a:extLst>
          </a:blip>
          <a:srcRect r="8899"/>
          <a:stretch/>
        </p:blipFill>
        <p:spPr>
          <a:xfrm>
            <a:off x="43687" y="2011895"/>
            <a:ext cx="4477513" cy="834276"/>
          </a:xfrm>
          <a:prstGeom prst="rect">
            <a:avLst/>
          </a:prstGeom>
        </p:spPr>
      </p:pic>
      <p:sp>
        <p:nvSpPr>
          <p:cNvPr id="39" name="TextBox 38"/>
          <p:cNvSpPr txBox="1"/>
          <p:nvPr/>
        </p:nvSpPr>
        <p:spPr>
          <a:xfrm rot="18994008">
            <a:off x="7302500" y="2241071"/>
            <a:ext cx="850900" cy="276999"/>
          </a:xfrm>
          <a:prstGeom prst="rect">
            <a:avLst/>
          </a:prstGeom>
          <a:noFill/>
        </p:spPr>
        <p:txBody>
          <a:bodyPr wrap="square" rtlCol="0">
            <a:spAutoFit/>
          </a:bodyPr>
          <a:lstStyle/>
          <a:p>
            <a:r>
              <a:rPr lang="en-US" sz="1200" dirty="0" smtClean="0">
                <a:solidFill>
                  <a:schemeClr val="bg1"/>
                </a:solidFill>
                <a:latin typeface="Helvetica"/>
                <a:cs typeface="Helvetica"/>
              </a:rPr>
              <a:t>IIE</a:t>
            </a:r>
            <a:endParaRPr lang="en-US" sz="1200" dirty="0">
              <a:solidFill>
                <a:schemeClr val="bg1"/>
              </a:solidFill>
              <a:latin typeface="Helvetica"/>
              <a:cs typeface="Helvetica"/>
            </a:endParaRPr>
          </a:p>
        </p:txBody>
      </p:sp>
      <p:sp>
        <p:nvSpPr>
          <p:cNvPr id="41" name="Rectangle 40"/>
          <p:cNvSpPr/>
          <p:nvPr/>
        </p:nvSpPr>
        <p:spPr>
          <a:xfrm>
            <a:off x="1096434" y="2589766"/>
            <a:ext cx="376766" cy="121919"/>
          </a:xfrm>
          <a:prstGeom prst="rect">
            <a:avLst/>
          </a:prstGeom>
          <a:solidFill>
            <a:schemeClr val="bg2">
              <a:lumMod val="75000"/>
            </a:schemeClr>
          </a:solidFill>
          <a:ln>
            <a:solidFill>
              <a:schemeClr val="bg2">
                <a:lumMod val="75000"/>
              </a:schemeClr>
            </a:solidFill>
          </a:ln>
          <a:scene3d>
            <a:camera prst="perspectiveRelaxed"/>
            <a:lightRig rig="threePt" dir="t"/>
          </a:scene3d>
          <a:sp3d>
            <a:bevelT w="114300" prst="artDeco"/>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092200" y="1922994"/>
            <a:ext cx="381000" cy="786152"/>
          </a:xfrm>
          <a:prstGeom prst="ellipse">
            <a:avLst/>
          </a:prstGeom>
          <a:solidFill>
            <a:srgbClr val="4B365C"/>
          </a:solidFill>
          <a:ln>
            <a:solidFill>
              <a:srgbClr val="4B365C"/>
            </a:solidFill>
          </a:ln>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b="1" dirty="0" smtClean="0">
                <a:latin typeface="Helvetica"/>
                <a:cs typeface="Helvetica"/>
              </a:rPr>
              <a:t> </a:t>
            </a:r>
            <a:endParaRPr lang="en-US" sz="1100" b="1" dirty="0">
              <a:latin typeface="Helvetica"/>
              <a:cs typeface="Helvetica"/>
            </a:endParaRPr>
          </a:p>
        </p:txBody>
      </p:sp>
      <p:sp>
        <p:nvSpPr>
          <p:cNvPr id="42" name="TextBox 41"/>
          <p:cNvSpPr txBox="1"/>
          <p:nvPr/>
        </p:nvSpPr>
        <p:spPr>
          <a:xfrm rot="16200000">
            <a:off x="810030" y="2146862"/>
            <a:ext cx="963237" cy="276999"/>
          </a:xfrm>
          <a:prstGeom prst="rect">
            <a:avLst/>
          </a:prstGeom>
          <a:noFill/>
        </p:spPr>
        <p:txBody>
          <a:bodyPr wrap="square" rtlCol="0">
            <a:spAutoFit/>
          </a:bodyPr>
          <a:lstStyle/>
          <a:p>
            <a:r>
              <a:rPr lang="en-US" sz="1200" b="1" dirty="0" smtClean="0">
                <a:solidFill>
                  <a:schemeClr val="bg1"/>
                </a:solidFill>
                <a:latin typeface="Helvetica"/>
                <a:cs typeface="Helvetica"/>
              </a:rPr>
              <a:t>Repressor</a:t>
            </a:r>
            <a:endParaRPr lang="en-US" sz="1200" b="1" dirty="0">
              <a:solidFill>
                <a:schemeClr val="bg1"/>
              </a:solidFill>
              <a:latin typeface="Helvetica"/>
              <a:cs typeface="Helvetica"/>
            </a:endParaRPr>
          </a:p>
        </p:txBody>
      </p:sp>
      <p:sp>
        <p:nvSpPr>
          <p:cNvPr id="43" name="Rectangle 42"/>
          <p:cNvSpPr/>
          <p:nvPr/>
        </p:nvSpPr>
        <p:spPr>
          <a:xfrm>
            <a:off x="0" y="4463990"/>
            <a:ext cx="9144000" cy="1323439"/>
          </a:xfrm>
          <a:prstGeom prst="rect">
            <a:avLst/>
          </a:prstGeom>
        </p:spPr>
        <p:txBody>
          <a:bodyPr wrap="square">
            <a:spAutoFit/>
          </a:bodyPr>
          <a:lstStyle/>
          <a:p>
            <a:endParaRPr lang="en-US" sz="1600" dirty="0">
              <a:latin typeface="Helvetica"/>
              <a:cs typeface="Helvetica"/>
            </a:endParaRPr>
          </a:p>
          <a:p>
            <a:pPr marL="285750" indent="-285750">
              <a:buFont typeface="Arial"/>
              <a:buChar char="•"/>
            </a:pPr>
            <a:r>
              <a:rPr lang="en-US" sz="1600" dirty="0">
                <a:latin typeface="Helvetica"/>
                <a:cs typeface="Helvetica"/>
              </a:rPr>
              <a:t>AES binds TFIIE, a component of the core machinery (Yu et al, 2001), which suggest a model in which, upon AES recruitment, looping of the template allows an interaction between AES and TFIIE, thereby blocking the function of the preinitiation complex (PIC).</a:t>
            </a:r>
          </a:p>
          <a:p>
            <a:pPr marL="742950" lvl="1" indent="-285750">
              <a:buFont typeface="Arial"/>
              <a:buChar char="•"/>
            </a:pPr>
            <a:r>
              <a:rPr lang="en-US" sz="1600" dirty="0">
                <a:latin typeface="Helvetica"/>
                <a:cs typeface="Helvetica"/>
              </a:rPr>
              <a:t>Model challenged because AES unable to repress basal transcription.</a:t>
            </a:r>
          </a:p>
        </p:txBody>
      </p:sp>
      <p:sp>
        <p:nvSpPr>
          <p:cNvPr id="45" name="Rectangle 44"/>
          <p:cNvSpPr/>
          <p:nvPr/>
        </p:nvSpPr>
        <p:spPr>
          <a:xfrm>
            <a:off x="0" y="5780782"/>
            <a:ext cx="9144000" cy="1077218"/>
          </a:xfrm>
          <a:prstGeom prst="rect">
            <a:avLst/>
          </a:prstGeom>
        </p:spPr>
        <p:txBody>
          <a:bodyPr wrap="square">
            <a:spAutoFit/>
          </a:bodyPr>
          <a:lstStyle/>
          <a:p>
            <a:endParaRPr lang="en-US" sz="1600" dirty="0">
              <a:latin typeface="Helvetica"/>
              <a:cs typeface="Helvetica"/>
            </a:endParaRPr>
          </a:p>
          <a:p>
            <a:pPr marL="285750" indent="-285750">
              <a:buFont typeface="Arial"/>
              <a:buChar char="•"/>
            </a:pPr>
            <a:r>
              <a:rPr lang="en-US" sz="1600" dirty="0" smtClean="0">
                <a:latin typeface="Helvetica"/>
                <a:cs typeface="Helvetica"/>
              </a:rPr>
              <a:t>Gro/TLE genetically interacted with MED1 and MED12, but interaction may be indirect because no proof if Mediator subunit mutations affect Gro/TLE mediated repression of target genes (Zhang et al, 2002).</a:t>
            </a:r>
            <a:endParaRPr lang="en-US" sz="1600" dirty="0">
              <a:latin typeface="Helvetica"/>
              <a:cs typeface="Helvetica"/>
            </a:endParaRPr>
          </a:p>
        </p:txBody>
      </p:sp>
    </p:spTree>
    <p:extLst>
      <p:ext uri="{BB962C8B-B14F-4D97-AF65-F5344CB8AC3E}">
        <p14:creationId xmlns:p14="http://schemas.microsoft.com/office/powerpoint/2010/main" val="27857638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3" grpId="0" animBg="1"/>
      <p:bldP spid="41" grpId="0" animBg="1"/>
      <p:bldP spid="40" grpId="0" animBg="1"/>
      <p:bldP spid="42" grpId="0"/>
      <p:bldP spid="43" grpId="0"/>
      <p:bldP spid="43" grpId="1"/>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smtClean="0">
                <a:latin typeface="Helvetica"/>
                <a:cs typeface="Helvetica"/>
              </a:rPr>
              <a:t>5. Masking of activation domains</a:t>
            </a:r>
            <a:endParaRPr lang="en-US" sz="2400" b="1" dirty="0">
              <a:latin typeface="Helvetica"/>
              <a:cs typeface="Helvetica"/>
            </a:endParaRPr>
          </a:p>
        </p:txBody>
      </p:sp>
      <p:pic>
        <p:nvPicPr>
          <p:cNvPr id="9" name="Picture 8"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288605" y="2991843"/>
            <a:ext cx="1374888" cy="804471"/>
          </a:xfrm>
          <a:prstGeom prst="rect">
            <a:avLst/>
          </a:prstGeom>
        </p:spPr>
      </p:pic>
      <p:pic>
        <p:nvPicPr>
          <p:cNvPr id="10" name="Picture 9"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1519576" y="2991843"/>
            <a:ext cx="1374888" cy="804471"/>
          </a:xfrm>
          <a:prstGeom prst="rect">
            <a:avLst/>
          </a:prstGeom>
        </p:spPr>
      </p:pic>
      <p:pic>
        <p:nvPicPr>
          <p:cNvPr id="11" name="Picture 10"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2844791" y="2991843"/>
            <a:ext cx="1374888" cy="804471"/>
          </a:xfrm>
          <a:prstGeom prst="rect">
            <a:avLst/>
          </a:prstGeom>
        </p:spPr>
      </p:pic>
      <p:pic>
        <p:nvPicPr>
          <p:cNvPr id="12" name="Picture 11"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4168792" y="2991843"/>
            <a:ext cx="1374888" cy="804471"/>
          </a:xfrm>
          <a:prstGeom prst="rect">
            <a:avLst/>
          </a:prstGeom>
        </p:spPr>
      </p:pic>
      <p:pic>
        <p:nvPicPr>
          <p:cNvPr id="13" name="Picture 12"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5483684" y="2991843"/>
            <a:ext cx="1374888" cy="804471"/>
          </a:xfrm>
          <a:prstGeom prst="rect">
            <a:avLst/>
          </a:prstGeom>
        </p:spPr>
      </p:pic>
      <p:cxnSp>
        <p:nvCxnSpPr>
          <p:cNvPr id="14" name="Straight Connector 13"/>
          <p:cNvCxnSpPr/>
          <p:nvPr/>
        </p:nvCxnSpPr>
        <p:spPr>
          <a:xfrm rot="16200000" flipH="1">
            <a:off x="5849710" y="3486142"/>
            <a:ext cx="552607" cy="1"/>
          </a:xfrm>
          <a:prstGeom prst="line">
            <a:avLst/>
          </a:prstGeom>
          <a:ln w="53975" cap="flat" cmpd="sng" algn="ctr">
            <a:solidFill>
              <a:srgbClr val="595959"/>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6106878" y="3223140"/>
            <a:ext cx="643634" cy="2382"/>
          </a:xfrm>
          <a:prstGeom prst="straightConnector1">
            <a:avLst/>
          </a:prstGeom>
          <a:ln w="53975" cap="flat" cmpd="sng" algn="ctr">
            <a:solidFill>
              <a:schemeClr val="tx1">
                <a:lumMod val="65000"/>
                <a:lumOff val="35000"/>
              </a:schemeClr>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Oval 17"/>
          <p:cNvSpPr>
            <a:spLocks noChangeAspect="1"/>
          </p:cNvSpPr>
          <p:nvPr/>
        </p:nvSpPr>
        <p:spPr>
          <a:xfrm rot="15636232">
            <a:off x="1529022" y="2834771"/>
            <a:ext cx="1324759" cy="52963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t>Pax2</a:t>
            </a:r>
            <a:endParaRPr lang="en-US" sz="2000" dirty="0"/>
          </a:p>
        </p:txBody>
      </p:sp>
      <p:sp>
        <p:nvSpPr>
          <p:cNvPr id="19" name="Oval 18"/>
          <p:cNvSpPr>
            <a:spLocks noChangeAspect="1"/>
          </p:cNvSpPr>
          <p:nvPr/>
        </p:nvSpPr>
        <p:spPr>
          <a:xfrm>
            <a:off x="2085578" y="2552681"/>
            <a:ext cx="106088" cy="101754"/>
          </a:xfrm>
          <a:prstGeom prst="ellipse">
            <a:avLst/>
          </a:prstGeom>
          <a:solidFill>
            <a:srgbClr val="FFFF00"/>
          </a:solidFill>
          <a:ln>
            <a:solidFill>
              <a:srgbClr val="FFF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0" name="Oval 19"/>
          <p:cNvSpPr/>
          <p:nvPr/>
        </p:nvSpPr>
        <p:spPr>
          <a:xfrm>
            <a:off x="1821996" y="2292282"/>
            <a:ext cx="773271" cy="520797"/>
          </a:xfrm>
          <a:prstGeom prst="ellipse">
            <a:avLst/>
          </a:prstGeom>
          <a:solidFill>
            <a:srgbClr val="800000"/>
          </a:solidFill>
          <a:ln>
            <a:solidFill>
              <a:srgbClr val="800000"/>
            </a:solidFill>
          </a:ln>
          <a:scene3d>
            <a:camera prst="perspectiveContrastingRightFacing"/>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Helvetica"/>
                <a:cs typeface="Helvetica"/>
              </a:rPr>
              <a:t>Gro</a:t>
            </a:r>
            <a:endParaRPr lang="en-US" sz="1600" b="1" dirty="0">
              <a:latin typeface="Helvetica"/>
              <a:cs typeface="Helvetica"/>
            </a:endParaRPr>
          </a:p>
        </p:txBody>
      </p:sp>
      <p:sp>
        <p:nvSpPr>
          <p:cNvPr id="8" name="8-Point Star 7"/>
          <p:cNvSpPr>
            <a:spLocks noChangeAspect="1"/>
          </p:cNvSpPr>
          <p:nvPr/>
        </p:nvSpPr>
        <p:spPr>
          <a:xfrm>
            <a:off x="1649704" y="1975696"/>
            <a:ext cx="1259725" cy="707469"/>
          </a:xfrm>
          <a:prstGeom prst="star8">
            <a:avLst/>
          </a:prstGeom>
          <a:solidFill>
            <a:srgbClr val="4F1452"/>
          </a:solidFill>
          <a:ln>
            <a:solidFill>
              <a:srgbClr val="4F1452"/>
            </a:solidFill>
          </a:ln>
          <a:effectLst/>
          <a:scene3d>
            <a:camera prst="isometricOffAxis2Lef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Helvetica"/>
                <a:cs typeface="Helvetica"/>
              </a:rPr>
              <a:t>JNK</a:t>
            </a:r>
            <a:endParaRPr lang="en-US" sz="1600" b="1" dirty="0">
              <a:latin typeface="Helvetica"/>
              <a:cs typeface="Helvetica"/>
            </a:endParaRPr>
          </a:p>
        </p:txBody>
      </p:sp>
      <p:sp>
        <p:nvSpPr>
          <p:cNvPr id="23" name="Freeform 22"/>
          <p:cNvSpPr/>
          <p:nvPr/>
        </p:nvSpPr>
        <p:spPr>
          <a:xfrm>
            <a:off x="3708768" y="1625739"/>
            <a:ext cx="2457450" cy="1028696"/>
          </a:xfrm>
          <a:custGeom>
            <a:avLst/>
            <a:gdLst>
              <a:gd name="connsiteX0" fmla="*/ 0 w 2658533"/>
              <a:gd name="connsiteY0" fmla="*/ 804333 h 804333"/>
              <a:gd name="connsiteX1" fmla="*/ 2159000 w 2658533"/>
              <a:gd name="connsiteY1" fmla="*/ 80433 h 804333"/>
              <a:gd name="connsiteX2" fmla="*/ 2590800 w 2658533"/>
              <a:gd name="connsiteY2" fmla="*/ 321733 h 804333"/>
              <a:gd name="connsiteX3" fmla="*/ 2565400 w 2658533"/>
              <a:gd name="connsiteY3" fmla="*/ 321733 h 804333"/>
            </a:gdLst>
            <a:ahLst/>
            <a:cxnLst>
              <a:cxn ang="0">
                <a:pos x="connsiteX0" y="connsiteY0"/>
              </a:cxn>
              <a:cxn ang="0">
                <a:pos x="connsiteX1" y="connsiteY1"/>
              </a:cxn>
              <a:cxn ang="0">
                <a:pos x="connsiteX2" y="connsiteY2"/>
              </a:cxn>
              <a:cxn ang="0">
                <a:pos x="connsiteX3" y="connsiteY3"/>
              </a:cxn>
            </a:cxnLst>
            <a:rect l="l" t="t" r="r" b="b"/>
            <a:pathLst>
              <a:path w="2658533" h="804333">
                <a:moveTo>
                  <a:pt x="0" y="804333"/>
                </a:moveTo>
                <a:cubicBezTo>
                  <a:pt x="863600" y="482599"/>
                  <a:pt x="1727200" y="160866"/>
                  <a:pt x="2159000" y="80433"/>
                </a:cubicBezTo>
                <a:cubicBezTo>
                  <a:pt x="2590800" y="0"/>
                  <a:pt x="2523067" y="281516"/>
                  <a:pt x="2590800" y="321733"/>
                </a:cubicBezTo>
                <a:cubicBezTo>
                  <a:pt x="2658533" y="361950"/>
                  <a:pt x="2565400" y="321733"/>
                  <a:pt x="2565400" y="321733"/>
                </a:cubicBezTo>
              </a:path>
            </a:pathLst>
          </a:custGeom>
          <a:ln w="63500" cap="flat" cmpd="sng" algn="ctr">
            <a:solidFill>
              <a:srgbClr val="008000"/>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4" name="TextBox 23"/>
          <p:cNvSpPr txBox="1"/>
          <p:nvPr/>
        </p:nvSpPr>
        <p:spPr>
          <a:xfrm>
            <a:off x="6858572" y="3393114"/>
            <a:ext cx="3316258" cy="369332"/>
          </a:xfrm>
          <a:prstGeom prst="rect">
            <a:avLst/>
          </a:prstGeom>
          <a:noFill/>
        </p:spPr>
        <p:txBody>
          <a:bodyPr wrap="square" rtlCol="0">
            <a:spAutoFit/>
          </a:bodyPr>
          <a:lstStyle/>
          <a:p>
            <a:r>
              <a:rPr lang="en-US" dirty="0" smtClean="0">
                <a:latin typeface="Helvetica"/>
                <a:cs typeface="Helvetica"/>
              </a:rPr>
              <a:t>Pax2 target genes</a:t>
            </a:r>
            <a:endParaRPr lang="en-US" dirty="0">
              <a:latin typeface="Helvetica"/>
              <a:cs typeface="Helvetica"/>
            </a:endParaRPr>
          </a:p>
        </p:txBody>
      </p:sp>
      <p:sp>
        <p:nvSpPr>
          <p:cNvPr id="25" name="8-Point Star 24"/>
          <p:cNvSpPr>
            <a:spLocks noChangeAspect="1"/>
          </p:cNvSpPr>
          <p:nvPr/>
        </p:nvSpPr>
        <p:spPr>
          <a:xfrm>
            <a:off x="2560806" y="1220202"/>
            <a:ext cx="1259725" cy="707469"/>
          </a:xfrm>
          <a:prstGeom prst="star8">
            <a:avLst/>
          </a:prstGeom>
          <a:solidFill>
            <a:srgbClr val="4F1452"/>
          </a:solidFill>
          <a:ln>
            <a:solidFill>
              <a:srgbClr val="4F1452"/>
            </a:solidFill>
          </a:ln>
          <a:effectLst/>
          <a:scene3d>
            <a:camera prst="isometricOffAxis2Lef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Helvetica"/>
                <a:cs typeface="Helvetica"/>
              </a:rPr>
              <a:t>JNK</a:t>
            </a:r>
            <a:endParaRPr lang="en-US" sz="1600" b="1" dirty="0">
              <a:latin typeface="Helvetica"/>
              <a:cs typeface="Helvetica"/>
            </a:endParaRPr>
          </a:p>
        </p:txBody>
      </p:sp>
      <p:sp>
        <p:nvSpPr>
          <p:cNvPr id="26" name="Oval 25"/>
          <p:cNvSpPr>
            <a:spLocks noChangeAspect="1"/>
          </p:cNvSpPr>
          <p:nvPr/>
        </p:nvSpPr>
        <p:spPr>
          <a:xfrm>
            <a:off x="2801189" y="1648570"/>
            <a:ext cx="106088" cy="101754"/>
          </a:xfrm>
          <a:prstGeom prst="ellipse">
            <a:avLst/>
          </a:prstGeom>
          <a:solidFill>
            <a:srgbClr val="FFFF00"/>
          </a:solidFill>
          <a:ln>
            <a:solidFill>
              <a:srgbClr val="FFF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27" name="Straight Connector 26"/>
          <p:cNvCxnSpPr/>
          <p:nvPr/>
        </p:nvCxnSpPr>
        <p:spPr>
          <a:xfrm>
            <a:off x="2722298" y="1858526"/>
            <a:ext cx="325448" cy="212683"/>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2774456" y="1850059"/>
            <a:ext cx="200484" cy="254000"/>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29" name="Freeform 28"/>
          <p:cNvSpPr/>
          <p:nvPr/>
        </p:nvSpPr>
        <p:spPr>
          <a:xfrm>
            <a:off x="4692469" y="1409498"/>
            <a:ext cx="1582429" cy="694561"/>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30" name="Straight Connector 29"/>
          <p:cNvCxnSpPr/>
          <p:nvPr/>
        </p:nvCxnSpPr>
        <p:spPr>
          <a:xfrm flipV="1">
            <a:off x="6012121" y="2001096"/>
            <a:ext cx="525554" cy="95514"/>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0" y="5789136"/>
            <a:ext cx="9144000" cy="646331"/>
          </a:xfrm>
          <a:prstGeom prst="rect">
            <a:avLst/>
          </a:prstGeom>
        </p:spPr>
        <p:txBody>
          <a:bodyPr wrap="square">
            <a:spAutoFit/>
          </a:bodyPr>
          <a:lstStyle/>
          <a:p>
            <a:pPr marL="285750" indent="-285750">
              <a:buFont typeface="Arial"/>
              <a:buChar char="•"/>
            </a:pPr>
            <a:r>
              <a:rPr lang="en-US" dirty="0" smtClean="0"/>
              <a:t>Gro binding </a:t>
            </a:r>
            <a:r>
              <a:rPr lang="en-US" dirty="0"/>
              <a:t>to the activator can either block the activation domain by directly binding to that region or may cause a conformational change, and hence ”mask” the activation </a:t>
            </a:r>
            <a:r>
              <a:rPr lang="en-US" dirty="0" smtClean="0"/>
              <a:t>domain. </a:t>
            </a:r>
            <a:endParaRPr lang="en-US" dirty="0"/>
          </a:p>
        </p:txBody>
      </p:sp>
      <p:sp>
        <p:nvSpPr>
          <p:cNvPr id="5" name="Rectangle 4"/>
          <p:cNvSpPr/>
          <p:nvPr/>
        </p:nvSpPr>
        <p:spPr>
          <a:xfrm>
            <a:off x="0" y="4300835"/>
            <a:ext cx="9144000" cy="646331"/>
          </a:xfrm>
          <a:prstGeom prst="rect">
            <a:avLst/>
          </a:prstGeom>
        </p:spPr>
        <p:txBody>
          <a:bodyPr wrap="square">
            <a:spAutoFit/>
          </a:bodyPr>
          <a:lstStyle/>
          <a:p>
            <a:pPr marL="285750" indent="-285750">
              <a:buFont typeface="Arial"/>
              <a:buChar char="•"/>
            </a:pPr>
            <a:r>
              <a:rPr lang="en-US" dirty="0"/>
              <a:t>Phosphorylation of the Pax2 activation domain by c-jun N-terminal kinase (JNK) potentiates Pax2 activation of target genes.  </a:t>
            </a:r>
          </a:p>
        </p:txBody>
      </p:sp>
      <p:sp>
        <p:nvSpPr>
          <p:cNvPr id="31" name="Rectangle 30"/>
          <p:cNvSpPr/>
          <p:nvPr/>
        </p:nvSpPr>
        <p:spPr>
          <a:xfrm>
            <a:off x="0" y="5099566"/>
            <a:ext cx="9144000" cy="369332"/>
          </a:xfrm>
          <a:prstGeom prst="rect">
            <a:avLst/>
          </a:prstGeom>
        </p:spPr>
        <p:txBody>
          <a:bodyPr wrap="square">
            <a:spAutoFit/>
          </a:bodyPr>
          <a:lstStyle/>
          <a:p>
            <a:pPr marL="285750" indent="-285750">
              <a:buFont typeface="Arial"/>
              <a:buChar char="•"/>
            </a:pPr>
            <a:r>
              <a:rPr lang="en-US" dirty="0" smtClean="0"/>
              <a:t>Gro binding inhibits Pax2 phosphorylation by JNK (</a:t>
            </a:r>
            <a:r>
              <a:rPr lang="en-US" dirty="0" err="1" smtClean="0"/>
              <a:t>Cai</a:t>
            </a:r>
            <a:r>
              <a:rPr lang="en-US" dirty="0" smtClean="0"/>
              <a:t> et al, 2003). </a:t>
            </a:r>
            <a:endParaRPr lang="en-US" dirty="0"/>
          </a:p>
        </p:txBody>
      </p:sp>
    </p:spTree>
    <p:extLst>
      <p:ext uri="{BB962C8B-B14F-4D97-AF65-F5344CB8AC3E}">
        <p14:creationId xmlns:p14="http://schemas.microsoft.com/office/powerpoint/2010/main" val="2736074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par>
                                <p:cTn id="11" presetID="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animBg="1"/>
      <p:bldP spid="8" grpId="0" animBg="1"/>
      <p:bldP spid="8" grpId="1" animBg="1"/>
      <p:bldP spid="23" grpId="0" animBg="1"/>
      <p:bldP spid="23" grpId="1" animBg="1"/>
      <p:bldP spid="25" grpId="0" animBg="1"/>
      <p:bldP spid="26" grpId="0" animBg="1"/>
      <p:bldP spid="29" grpId="0" animBg="1"/>
      <p:bldP spid="3" grpId="0"/>
      <p:bldP spid="5" grpId="0"/>
      <p:bldP spid="5" grpId="1"/>
      <p:bldP spid="3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re mix of things.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02275" y="3310864"/>
            <a:ext cx="2250589" cy="2726533"/>
          </a:xfrm>
          <a:prstGeom prst="rect">
            <a:avLst/>
          </a:prstGeom>
        </p:spPr>
      </p:pic>
      <p:pic>
        <p:nvPicPr>
          <p:cNvPr id="6" name="Picture 5" descr="wing.tiff"/>
          <p:cNvPicPr>
            <a:picLocks noChangeAspect="1"/>
          </p:cNvPicPr>
          <p:nvPr/>
        </p:nvPicPr>
        <p:blipFill rotWithShape="1">
          <a:blip r:embed="rId4" cstate="email">
            <a:extLst>
              <a:ext uri="{28A0092B-C50C-407E-A947-70E740481C1C}">
                <a14:useLocalDpi xmlns:a14="http://schemas.microsoft.com/office/drawing/2010/main"/>
              </a:ext>
            </a:extLst>
          </a:blip>
          <a:srcRect t="2309"/>
          <a:stretch/>
        </p:blipFill>
        <p:spPr>
          <a:xfrm>
            <a:off x="5738594" y="3288187"/>
            <a:ext cx="2231304" cy="2749210"/>
          </a:xfrm>
          <a:prstGeom prst="rect">
            <a:avLst/>
          </a:prstGeom>
        </p:spPr>
      </p:pic>
      <p:grpSp>
        <p:nvGrpSpPr>
          <p:cNvPr id="201" name="Group 200"/>
          <p:cNvGrpSpPr/>
          <p:nvPr/>
        </p:nvGrpSpPr>
        <p:grpSpPr>
          <a:xfrm>
            <a:off x="2120234" y="887802"/>
            <a:ext cx="4623892" cy="1828800"/>
            <a:chOff x="2081708" y="1295400"/>
            <a:chExt cx="4623892" cy="1828800"/>
          </a:xfrm>
        </p:grpSpPr>
        <p:sp>
          <p:nvSpPr>
            <p:cNvPr id="31" name="Oval 30"/>
            <p:cNvSpPr/>
            <p:nvPr/>
          </p:nvSpPr>
          <p:spPr>
            <a:xfrm>
              <a:off x="2133600" y="1371600"/>
              <a:ext cx="4572000" cy="1752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rot="2718756">
              <a:off x="3929989" y="137231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rot="2718756">
              <a:off x="3928813" y="158783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rot="2718756">
              <a:off x="3927637" y="1803356"/>
              <a:ext cx="228600" cy="228600"/>
            </a:xfrm>
            <a:prstGeom prst="ellipse">
              <a:avLst/>
            </a:prstGeom>
            <a:solidFill>
              <a:srgbClr val="FAC09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p:cNvSpPr/>
            <p:nvPr/>
          </p:nvSpPr>
          <p:spPr>
            <a:xfrm rot="2718756">
              <a:off x="3926461" y="2018879"/>
              <a:ext cx="228600" cy="228600"/>
            </a:xfrm>
            <a:prstGeom prst="ellipse">
              <a:avLst/>
            </a:prstGeom>
            <a:solidFill>
              <a:schemeClr val="accent6">
                <a:lumMod val="60000"/>
                <a:lumOff val="4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Oval 35"/>
            <p:cNvSpPr/>
            <p:nvPr/>
          </p:nvSpPr>
          <p:spPr>
            <a:xfrm rot="2718756">
              <a:off x="3925285" y="2234401"/>
              <a:ext cx="228600" cy="228600"/>
            </a:xfrm>
            <a:prstGeom prst="ellipse">
              <a:avLst/>
            </a:prstGeom>
            <a:solidFill>
              <a:srgbClr val="FAC09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p:cNvSpPr/>
            <p:nvPr/>
          </p:nvSpPr>
          <p:spPr>
            <a:xfrm rot="2718756">
              <a:off x="3924109" y="2449924"/>
              <a:ext cx="228600" cy="228600"/>
            </a:xfrm>
            <a:prstGeom prst="ellipse">
              <a:avLst/>
            </a:prstGeom>
            <a:solidFill>
              <a:srgbClr val="FAC090"/>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p:cNvSpPr/>
            <p:nvPr/>
          </p:nvSpPr>
          <p:spPr>
            <a:xfrm rot="2718756">
              <a:off x="3922933" y="266544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p:cNvSpPr/>
            <p:nvPr/>
          </p:nvSpPr>
          <p:spPr>
            <a:xfrm rot="2718756">
              <a:off x="3921757" y="288097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p:cNvSpPr/>
            <p:nvPr/>
          </p:nvSpPr>
          <p:spPr>
            <a:xfrm rot="2718756">
              <a:off x="3700213" y="155826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p:cNvSpPr/>
            <p:nvPr/>
          </p:nvSpPr>
          <p:spPr>
            <a:xfrm rot="2718756">
              <a:off x="3699037" y="177378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Oval 41"/>
            <p:cNvSpPr/>
            <p:nvPr/>
          </p:nvSpPr>
          <p:spPr>
            <a:xfrm rot="2718756">
              <a:off x="3697861" y="198931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Oval 42"/>
            <p:cNvSpPr/>
            <p:nvPr/>
          </p:nvSpPr>
          <p:spPr>
            <a:xfrm rot="2718756">
              <a:off x="3696685" y="220483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p:cNvSpPr/>
            <p:nvPr/>
          </p:nvSpPr>
          <p:spPr>
            <a:xfrm rot="2718756">
              <a:off x="3695509" y="242035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Oval 44"/>
            <p:cNvSpPr/>
            <p:nvPr/>
          </p:nvSpPr>
          <p:spPr>
            <a:xfrm rot="2718756">
              <a:off x="3694333" y="263588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p:cNvSpPr/>
            <p:nvPr/>
          </p:nvSpPr>
          <p:spPr>
            <a:xfrm rot="2718756">
              <a:off x="3693157" y="285140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Oval 46"/>
            <p:cNvSpPr/>
            <p:nvPr/>
          </p:nvSpPr>
          <p:spPr>
            <a:xfrm rot="2718756">
              <a:off x="3471613" y="153097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Oval 47"/>
            <p:cNvSpPr/>
            <p:nvPr/>
          </p:nvSpPr>
          <p:spPr>
            <a:xfrm rot="2718756">
              <a:off x="3470437" y="174649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p:cNvSpPr/>
            <p:nvPr/>
          </p:nvSpPr>
          <p:spPr>
            <a:xfrm rot="2718756">
              <a:off x="3469261" y="196201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p:nvPr/>
          </p:nvSpPr>
          <p:spPr>
            <a:xfrm rot="2718756">
              <a:off x="3468085" y="217753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p:cNvSpPr/>
            <p:nvPr/>
          </p:nvSpPr>
          <p:spPr>
            <a:xfrm rot="2718756">
              <a:off x="3466909" y="239306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p:nvPr/>
          </p:nvSpPr>
          <p:spPr>
            <a:xfrm rot="2718756">
              <a:off x="3465733" y="260858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52"/>
            <p:cNvSpPr/>
            <p:nvPr/>
          </p:nvSpPr>
          <p:spPr>
            <a:xfrm rot="2718756">
              <a:off x="3464557" y="282410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Arc 53"/>
            <p:cNvSpPr/>
            <p:nvPr/>
          </p:nvSpPr>
          <p:spPr>
            <a:xfrm rot="4095129">
              <a:off x="3700466" y="1327860"/>
              <a:ext cx="228600" cy="228600"/>
            </a:xfrm>
            <a:prstGeom prst="arc">
              <a:avLst>
                <a:gd name="adj1" fmla="val 16200000"/>
                <a:gd name="adj2" fmla="val 692494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5" name="Arc 54"/>
            <p:cNvSpPr/>
            <p:nvPr/>
          </p:nvSpPr>
          <p:spPr>
            <a:xfrm rot="3690584">
              <a:off x="3469681" y="1295596"/>
              <a:ext cx="228600" cy="228600"/>
            </a:xfrm>
            <a:prstGeom prst="arc">
              <a:avLst>
                <a:gd name="adj1" fmla="val 17844151"/>
                <a:gd name="adj2" fmla="val 6178194"/>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6" name="Oval 55"/>
            <p:cNvSpPr/>
            <p:nvPr/>
          </p:nvSpPr>
          <p:spPr>
            <a:xfrm rot="2718756">
              <a:off x="4840067" y="157418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p:cNvSpPr/>
            <p:nvPr/>
          </p:nvSpPr>
          <p:spPr>
            <a:xfrm rot="2718756">
              <a:off x="4838891" y="178970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p:cNvSpPr/>
            <p:nvPr/>
          </p:nvSpPr>
          <p:spPr>
            <a:xfrm rot="2718756">
              <a:off x="4837715" y="200523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p:cNvSpPr/>
            <p:nvPr/>
          </p:nvSpPr>
          <p:spPr>
            <a:xfrm rot="2718756">
              <a:off x="4836539" y="222075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p:cNvSpPr/>
            <p:nvPr/>
          </p:nvSpPr>
          <p:spPr>
            <a:xfrm rot="2718756">
              <a:off x="4835363" y="243627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Oval 60"/>
            <p:cNvSpPr/>
            <p:nvPr/>
          </p:nvSpPr>
          <p:spPr>
            <a:xfrm rot="2718756">
              <a:off x="4834187" y="265179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Oval 61"/>
            <p:cNvSpPr/>
            <p:nvPr/>
          </p:nvSpPr>
          <p:spPr>
            <a:xfrm rot="2718756">
              <a:off x="4833011" y="286732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p:cNvSpPr/>
            <p:nvPr/>
          </p:nvSpPr>
          <p:spPr>
            <a:xfrm rot="2718756">
              <a:off x="5068667" y="154688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Oval 63"/>
            <p:cNvSpPr/>
            <p:nvPr/>
          </p:nvSpPr>
          <p:spPr>
            <a:xfrm rot="2718756">
              <a:off x="5067491" y="176241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p:cNvSpPr/>
            <p:nvPr/>
          </p:nvSpPr>
          <p:spPr>
            <a:xfrm rot="2718756">
              <a:off x="5066315" y="197793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Oval 65"/>
            <p:cNvSpPr/>
            <p:nvPr/>
          </p:nvSpPr>
          <p:spPr>
            <a:xfrm rot="2718756">
              <a:off x="5065139" y="219345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Oval 66"/>
            <p:cNvSpPr/>
            <p:nvPr/>
          </p:nvSpPr>
          <p:spPr>
            <a:xfrm rot="2718756">
              <a:off x="5063963" y="240898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Oval 67"/>
            <p:cNvSpPr/>
            <p:nvPr/>
          </p:nvSpPr>
          <p:spPr>
            <a:xfrm rot="2718756">
              <a:off x="5062787" y="262450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p:cNvSpPr/>
            <p:nvPr/>
          </p:nvSpPr>
          <p:spPr>
            <a:xfrm rot="2718756">
              <a:off x="5061611" y="284002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Oval 69"/>
            <p:cNvSpPr/>
            <p:nvPr/>
          </p:nvSpPr>
          <p:spPr>
            <a:xfrm rot="2718756">
              <a:off x="5297267" y="148206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rot="2718756">
              <a:off x="5296091" y="169758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p:cNvSpPr/>
            <p:nvPr/>
          </p:nvSpPr>
          <p:spPr>
            <a:xfrm rot="2718756">
              <a:off x="5294915" y="191311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p:cNvSpPr/>
            <p:nvPr/>
          </p:nvSpPr>
          <p:spPr>
            <a:xfrm rot="2718756">
              <a:off x="5293739" y="212863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p:cNvSpPr/>
            <p:nvPr/>
          </p:nvSpPr>
          <p:spPr>
            <a:xfrm rot="2718756">
              <a:off x="5292563" y="234415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p:nvPr/>
          </p:nvSpPr>
          <p:spPr>
            <a:xfrm rot="2718756">
              <a:off x="5291387" y="255968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p:cNvSpPr/>
            <p:nvPr/>
          </p:nvSpPr>
          <p:spPr>
            <a:xfrm rot="2718756">
              <a:off x="5290211" y="277520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Arc 76"/>
            <p:cNvSpPr/>
            <p:nvPr/>
          </p:nvSpPr>
          <p:spPr>
            <a:xfrm>
              <a:off x="4845111" y="1344438"/>
              <a:ext cx="228600" cy="228600"/>
            </a:xfrm>
            <a:prstGeom prst="arc">
              <a:avLst>
                <a:gd name="adj1" fmla="val 20550250"/>
                <a:gd name="adj2" fmla="val 12961488"/>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8" name="Arc 77"/>
            <p:cNvSpPr/>
            <p:nvPr/>
          </p:nvSpPr>
          <p:spPr>
            <a:xfrm>
              <a:off x="5078997" y="1295400"/>
              <a:ext cx="228600" cy="228600"/>
            </a:xfrm>
            <a:prstGeom prst="arc">
              <a:avLst>
                <a:gd name="adj1" fmla="val 842182"/>
                <a:gd name="adj2" fmla="val 10919463"/>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9" name="Oval 78"/>
            <p:cNvSpPr/>
            <p:nvPr/>
          </p:nvSpPr>
          <p:spPr>
            <a:xfrm rot="2718756">
              <a:off x="4387189" y="137003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p:cNvSpPr/>
            <p:nvPr/>
          </p:nvSpPr>
          <p:spPr>
            <a:xfrm rot="2718756">
              <a:off x="4386013" y="158556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p:cNvSpPr/>
            <p:nvPr/>
          </p:nvSpPr>
          <p:spPr>
            <a:xfrm rot="2718756">
              <a:off x="4384837" y="180108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p:cNvSpPr/>
            <p:nvPr/>
          </p:nvSpPr>
          <p:spPr>
            <a:xfrm rot="2718756">
              <a:off x="4383661" y="201660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p:cNvSpPr/>
            <p:nvPr/>
          </p:nvSpPr>
          <p:spPr>
            <a:xfrm rot="2718756">
              <a:off x="4382485" y="223212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p:cNvSpPr/>
            <p:nvPr/>
          </p:nvSpPr>
          <p:spPr>
            <a:xfrm rot="2718756">
              <a:off x="4381309" y="244765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p:cNvSpPr/>
            <p:nvPr/>
          </p:nvSpPr>
          <p:spPr>
            <a:xfrm rot="2718756">
              <a:off x="4380133" y="266317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p:cNvSpPr/>
            <p:nvPr/>
          </p:nvSpPr>
          <p:spPr>
            <a:xfrm rot="2718756">
              <a:off x="4378957" y="287869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Oval 86"/>
            <p:cNvSpPr/>
            <p:nvPr/>
          </p:nvSpPr>
          <p:spPr>
            <a:xfrm rot="2718756">
              <a:off x="4612643" y="137003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p:cNvSpPr/>
            <p:nvPr/>
          </p:nvSpPr>
          <p:spPr>
            <a:xfrm rot="2718756">
              <a:off x="4611467" y="158556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Oval 88"/>
            <p:cNvSpPr/>
            <p:nvPr/>
          </p:nvSpPr>
          <p:spPr>
            <a:xfrm rot="2718756">
              <a:off x="4610291" y="180108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p:cNvSpPr/>
            <p:nvPr/>
          </p:nvSpPr>
          <p:spPr>
            <a:xfrm rot="2718756">
              <a:off x="4609115" y="201660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p:cNvSpPr/>
            <p:nvPr/>
          </p:nvSpPr>
          <p:spPr>
            <a:xfrm rot="2718756">
              <a:off x="4607939" y="223213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p:cNvSpPr/>
            <p:nvPr/>
          </p:nvSpPr>
          <p:spPr>
            <a:xfrm rot="2718756">
              <a:off x="4606763" y="244765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p:cNvSpPr/>
            <p:nvPr/>
          </p:nvSpPr>
          <p:spPr>
            <a:xfrm rot="2718756">
              <a:off x="4605587" y="266317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p:cNvSpPr/>
            <p:nvPr/>
          </p:nvSpPr>
          <p:spPr>
            <a:xfrm rot="2718756">
              <a:off x="4604411" y="287869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p:cNvSpPr/>
            <p:nvPr/>
          </p:nvSpPr>
          <p:spPr>
            <a:xfrm rot="2718756">
              <a:off x="4158589" y="137799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p:cNvSpPr/>
            <p:nvPr/>
          </p:nvSpPr>
          <p:spPr>
            <a:xfrm rot="2718756">
              <a:off x="4157413" y="159352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p:cNvSpPr/>
            <p:nvPr/>
          </p:nvSpPr>
          <p:spPr>
            <a:xfrm rot="2718756">
              <a:off x="4156237" y="180904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97"/>
            <p:cNvSpPr/>
            <p:nvPr/>
          </p:nvSpPr>
          <p:spPr>
            <a:xfrm rot="2718756">
              <a:off x="4155061" y="202456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rot="2718756">
              <a:off x="4153885" y="224009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99"/>
            <p:cNvSpPr/>
            <p:nvPr/>
          </p:nvSpPr>
          <p:spPr>
            <a:xfrm rot="2718756">
              <a:off x="4152709" y="245561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100"/>
            <p:cNvSpPr/>
            <p:nvPr/>
          </p:nvSpPr>
          <p:spPr>
            <a:xfrm rot="2718756">
              <a:off x="4151533" y="267113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p:cNvSpPr/>
            <p:nvPr/>
          </p:nvSpPr>
          <p:spPr>
            <a:xfrm rot="2718756">
              <a:off x="4150357" y="288665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rot="2718756">
              <a:off x="5524691" y="165664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p:cNvSpPr/>
            <p:nvPr/>
          </p:nvSpPr>
          <p:spPr>
            <a:xfrm rot="2718756">
              <a:off x="5523515" y="187216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rot="2718756">
              <a:off x="5522339" y="208769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Oval 105"/>
            <p:cNvSpPr/>
            <p:nvPr/>
          </p:nvSpPr>
          <p:spPr>
            <a:xfrm rot="2718756">
              <a:off x="5521163" y="230321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p:cNvSpPr/>
            <p:nvPr/>
          </p:nvSpPr>
          <p:spPr>
            <a:xfrm rot="2718756">
              <a:off x="5519987" y="251873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Oval 107"/>
            <p:cNvSpPr/>
            <p:nvPr/>
          </p:nvSpPr>
          <p:spPr>
            <a:xfrm rot="2718756">
              <a:off x="5518811" y="273425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p:cNvSpPr/>
            <p:nvPr/>
          </p:nvSpPr>
          <p:spPr>
            <a:xfrm rot="2718756">
              <a:off x="5753291" y="159409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p:cNvSpPr/>
            <p:nvPr/>
          </p:nvSpPr>
          <p:spPr>
            <a:xfrm rot="2718756">
              <a:off x="5752115" y="180961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Oval 110"/>
            <p:cNvSpPr/>
            <p:nvPr/>
          </p:nvSpPr>
          <p:spPr>
            <a:xfrm rot="2718756">
              <a:off x="5750939" y="202513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p:cNvSpPr/>
            <p:nvPr/>
          </p:nvSpPr>
          <p:spPr>
            <a:xfrm rot="2718756">
              <a:off x="5749763" y="224066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Oval 112"/>
            <p:cNvSpPr/>
            <p:nvPr/>
          </p:nvSpPr>
          <p:spPr>
            <a:xfrm rot="2718756">
              <a:off x="5748587" y="245618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Oval 113"/>
            <p:cNvSpPr/>
            <p:nvPr/>
          </p:nvSpPr>
          <p:spPr>
            <a:xfrm rot="2718756">
              <a:off x="5747411" y="267170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Oval 114"/>
            <p:cNvSpPr/>
            <p:nvPr/>
          </p:nvSpPr>
          <p:spPr>
            <a:xfrm rot="2718756">
              <a:off x="5980715" y="173341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Oval 115"/>
            <p:cNvSpPr/>
            <p:nvPr/>
          </p:nvSpPr>
          <p:spPr>
            <a:xfrm rot="2718756">
              <a:off x="5979539" y="194893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Oval 116"/>
            <p:cNvSpPr/>
            <p:nvPr/>
          </p:nvSpPr>
          <p:spPr>
            <a:xfrm rot="2718756">
              <a:off x="5978363" y="216446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Oval 117"/>
            <p:cNvSpPr/>
            <p:nvPr/>
          </p:nvSpPr>
          <p:spPr>
            <a:xfrm rot="2718756">
              <a:off x="5977187" y="237998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Oval 118"/>
            <p:cNvSpPr/>
            <p:nvPr/>
          </p:nvSpPr>
          <p:spPr>
            <a:xfrm rot="2718756">
              <a:off x="5976011" y="259550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p:cNvSpPr/>
            <p:nvPr/>
          </p:nvSpPr>
          <p:spPr>
            <a:xfrm rot="2718756">
              <a:off x="3243013" y="149002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Oval 120"/>
            <p:cNvSpPr/>
            <p:nvPr/>
          </p:nvSpPr>
          <p:spPr>
            <a:xfrm rot="2718756">
              <a:off x="3241837" y="170554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p:cNvSpPr/>
            <p:nvPr/>
          </p:nvSpPr>
          <p:spPr>
            <a:xfrm rot="2718756">
              <a:off x="3240661" y="192107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rot="2718756">
              <a:off x="3239485" y="213659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p:cNvSpPr/>
            <p:nvPr/>
          </p:nvSpPr>
          <p:spPr>
            <a:xfrm rot="2718756">
              <a:off x="3238309" y="235211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p:cNvSpPr/>
            <p:nvPr/>
          </p:nvSpPr>
          <p:spPr>
            <a:xfrm rot="2718756">
              <a:off x="3237133" y="256764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p:cNvSpPr/>
            <p:nvPr/>
          </p:nvSpPr>
          <p:spPr>
            <a:xfrm rot="2718756">
              <a:off x="3235957" y="278316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p:cNvSpPr/>
            <p:nvPr/>
          </p:nvSpPr>
          <p:spPr>
            <a:xfrm rot="2718756">
              <a:off x="3013237" y="163503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p:cNvSpPr/>
            <p:nvPr/>
          </p:nvSpPr>
          <p:spPr>
            <a:xfrm rot="2718756">
              <a:off x="3012061" y="185056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p:cNvSpPr/>
            <p:nvPr/>
          </p:nvSpPr>
          <p:spPr>
            <a:xfrm rot="2718756">
              <a:off x="3010885" y="206608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p:cNvSpPr/>
            <p:nvPr/>
          </p:nvSpPr>
          <p:spPr>
            <a:xfrm rot="2718756">
              <a:off x="3009709" y="228160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p:cNvSpPr/>
            <p:nvPr/>
          </p:nvSpPr>
          <p:spPr>
            <a:xfrm rot="2718756">
              <a:off x="3008533" y="249712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Oval 131"/>
            <p:cNvSpPr/>
            <p:nvPr/>
          </p:nvSpPr>
          <p:spPr>
            <a:xfrm rot="2718756">
              <a:off x="3007357" y="271265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Oval 132"/>
            <p:cNvSpPr/>
            <p:nvPr/>
          </p:nvSpPr>
          <p:spPr>
            <a:xfrm rot="2718756">
              <a:off x="2784637" y="1580445"/>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p:nvPr/>
          </p:nvSpPr>
          <p:spPr>
            <a:xfrm rot="2718756">
              <a:off x="2783461" y="179596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Oval 134"/>
            <p:cNvSpPr/>
            <p:nvPr/>
          </p:nvSpPr>
          <p:spPr>
            <a:xfrm rot="2718756">
              <a:off x="2782285" y="201149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135"/>
            <p:cNvSpPr/>
            <p:nvPr/>
          </p:nvSpPr>
          <p:spPr>
            <a:xfrm rot="2718756">
              <a:off x="2781109" y="222701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136"/>
            <p:cNvSpPr/>
            <p:nvPr/>
          </p:nvSpPr>
          <p:spPr>
            <a:xfrm rot="2718756">
              <a:off x="2779933" y="2442536"/>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137"/>
            <p:cNvSpPr/>
            <p:nvPr/>
          </p:nvSpPr>
          <p:spPr>
            <a:xfrm rot="2718756">
              <a:off x="2778757" y="265805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138"/>
            <p:cNvSpPr/>
            <p:nvPr/>
          </p:nvSpPr>
          <p:spPr>
            <a:xfrm rot="2718756">
              <a:off x="2554861" y="1692472"/>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139"/>
            <p:cNvSpPr/>
            <p:nvPr/>
          </p:nvSpPr>
          <p:spPr>
            <a:xfrm rot="2718756">
              <a:off x="2553685" y="190799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140"/>
            <p:cNvSpPr/>
            <p:nvPr/>
          </p:nvSpPr>
          <p:spPr>
            <a:xfrm rot="2718756">
              <a:off x="2552509" y="212351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141"/>
            <p:cNvSpPr/>
            <p:nvPr/>
          </p:nvSpPr>
          <p:spPr>
            <a:xfrm rot="2718756">
              <a:off x="2551333" y="233904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142"/>
            <p:cNvSpPr/>
            <p:nvPr/>
          </p:nvSpPr>
          <p:spPr>
            <a:xfrm rot="2718756">
              <a:off x="2550157" y="255456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143"/>
            <p:cNvSpPr/>
            <p:nvPr/>
          </p:nvSpPr>
          <p:spPr>
            <a:xfrm rot="2718756">
              <a:off x="2323909" y="1998413"/>
              <a:ext cx="228600" cy="228600"/>
            </a:xfrm>
            <a:prstGeom prst="ellipse">
              <a:avLst/>
            </a:prstGeom>
            <a:solidFill>
              <a:srgbClr val="558ED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144"/>
            <p:cNvSpPr/>
            <p:nvPr/>
          </p:nvSpPr>
          <p:spPr>
            <a:xfrm rot="2718756">
              <a:off x="2322733" y="2213936"/>
              <a:ext cx="228600" cy="228600"/>
            </a:xfrm>
            <a:prstGeom prst="ellipse">
              <a:avLst/>
            </a:prstGeom>
            <a:solidFill>
              <a:srgbClr val="558ED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145"/>
            <p:cNvSpPr/>
            <p:nvPr/>
          </p:nvSpPr>
          <p:spPr>
            <a:xfrm rot="2718756">
              <a:off x="2321557" y="2429459"/>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Oval 146"/>
            <p:cNvSpPr/>
            <p:nvPr/>
          </p:nvSpPr>
          <p:spPr>
            <a:xfrm rot="2718756">
              <a:off x="6208139" y="1823834"/>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Oval 147"/>
            <p:cNvSpPr/>
            <p:nvPr/>
          </p:nvSpPr>
          <p:spPr>
            <a:xfrm rot="2718756">
              <a:off x="6206963" y="2039357"/>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Oval 148"/>
            <p:cNvSpPr/>
            <p:nvPr/>
          </p:nvSpPr>
          <p:spPr>
            <a:xfrm rot="2718756">
              <a:off x="6205787" y="2254880"/>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Oval 149"/>
            <p:cNvSpPr/>
            <p:nvPr/>
          </p:nvSpPr>
          <p:spPr>
            <a:xfrm rot="2718756">
              <a:off x="6204611" y="2470403"/>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Oval 150"/>
            <p:cNvSpPr/>
            <p:nvPr/>
          </p:nvSpPr>
          <p:spPr>
            <a:xfrm rot="2718756">
              <a:off x="6434387" y="2039928"/>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Oval 151"/>
            <p:cNvSpPr/>
            <p:nvPr/>
          </p:nvSpPr>
          <p:spPr>
            <a:xfrm rot="2718756">
              <a:off x="6433211" y="2255451"/>
              <a:ext cx="228600" cy="228600"/>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Arc 152"/>
            <p:cNvSpPr/>
            <p:nvPr/>
          </p:nvSpPr>
          <p:spPr>
            <a:xfrm>
              <a:off x="2995610" y="1412085"/>
              <a:ext cx="228600" cy="228600"/>
            </a:xfrm>
            <a:prstGeom prst="arc">
              <a:avLst>
                <a:gd name="adj1" fmla="val 20949585"/>
                <a:gd name="adj2" fmla="val 9923589"/>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4" name="Arc 153"/>
            <p:cNvSpPr/>
            <p:nvPr/>
          </p:nvSpPr>
          <p:spPr>
            <a:xfrm rot="18347587">
              <a:off x="2313162" y="1748832"/>
              <a:ext cx="228600" cy="228600"/>
            </a:xfrm>
            <a:prstGeom prst="arc">
              <a:avLst>
                <a:gd name="adj1" fmla="val 419494"/>
                <a:gd name="adj2" fmla="val 12623351"/>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5" name="Arc 154"/>
            <p:cNvSpPr/>
            <p:nvPr/>
          </p:nvSpPr>
          <p:spPr>
            <a:xfrm>
              <a:off x="5536197" y="1429692"/>
              <a:ext cx="228600" cy="228600"/>
            </a:xfrm>
            <a:prstGeom prst="arc">
              <a:avLst>
                <a:gd name="adj1" fmla="val 21428269"/>
                <a:gd name="adj2" fmla="val 12349873"/>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6" name="Arc 155"/>
            <p:cNvSpPr/>
            <p:nvPr/>
          </p:nvSpPr>
          <p:spPr>
            <a:xfrm>
              <a:off x="5979816" y="1493070"/>
              <a:ext cx="228600" cy="228600"/>
            </a:xfrm>
            <a:prstGeom prst="arc">
              <a:avLst>
                <a:gd name="adj1" fmla="val 2483904"/>
                <a:gd name="adj2" fmla="val 1052509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7" name="Arc 156"/>
            <p:cNvSpPr/>
            <p:nvPr/>
          </p:nvSpPr>
          <p:spPr>
            <a:xfrm>
              <a:off x="6207657" y="1600200"/>
              <a:ext cx="228600" cy="228600"/>
            </a:xfrm>
            <a:prstGeom prst="arc">
              <a:avLst>
                <a:gd name="adj1" fmla="val 3359562"/>
                <a:gd name="adj2" fmla="val 10981087"/>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8" name="Arc 157"/>
            <p:cNvSpPr/>
            <p:nvPr/>
          </p:nvSpPr>
          <p:spPr>
            <a:xfrm>
              <a:off x="6437016" y="1806165"/>
              <a:ext cx="228600" cy="228600"/>
            </a:xfrm>
            <a:prstGeom prst="arc">
              <a:avLst>
                <a:gd name="adj1" fmla="val 3547973"/>
                <a:gd name="adj2" fmla="val 12671956"/>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9" name="Arc 158"/>
            <p:cNvSpPr/>
            <p:nvPr/>
          </p:nvSpPr>
          <p:spPr>
            <a:xfrm rot="7710189">
              <a:off x="6430693" y="2484707"/>
              <a:ext cx="228600" cy="228600"/>
            </a:xfrm>
            <a:prstGeom prst="arc">
              <a:avLst>
                <a:gd name="adj1" fmla="val 1946324"/>
                <a:gd name="adj2" fmla="val 10316600"/>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0" name="Arc 159"/>
            <p:cNvSpPr/>
            <p:nvPr/>
          </p:nvSpPr>
          <p:spPr>
            <a:xfrm rot="16008061">
              <a:off x="2081708" y="1997214"/>
              <a:ext cx="228600" cy="228600"/>
            </a:xfrm>
            <a:prstGeom prst="arc">
              <a:avLst>
                <a:gd name="adj1" fmla="val 1252130"/>
                <a:gd name="adj2" fmla="val 12844919"/>
              </a:avLst>
            </a:prstGeom>
            <a:solidFill>
              <a:srgbClr val="558ED5"/>
            </a:solidFill>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1" name="Arc 160"/>
            <p:cNvSpPr/>
            <p:nvPr/>
          </p:nvSpPr>
          <p:spPr>
            <a:xfrm rot="16200000">
              <a:off x="2085321" y="2227909"/>
              <a:ext cx="228600" cy="228600"/>
            </a:xfrm>
            <a:prstGeom prst="arc">
              <a:avLst>
                <a:gd name="adj1" fmla="val 19971897"/>
                <a:gd name="adj2" fmla="val 10371966"/>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225" name="Group 224"/>
          <p:cNvGrpSpPr/>
          <p:nvPr/>
        </p:nvGrpSpPr>
        <p:grpSpPr>
          <a:xfrm>
            <a:off x="1009572" y="1766878"/>
            <a:ext cx="7431024" cy="4594009"/>
            <a:chOff x="975360" y="2181695"/>
            <a:chExt cx="7431024" cy="4594009"/>
          </a:xfrm>
        </p:grpSpPr>
        <p:grpSp>
          <p:nvGrpSpPr>
            <p:cNvPr id="222" name="Group 221"/>
            <p:cNvGrpSpPr/>
            <p:nvPr/>
          </p:nvGrpSpPr>
          <p:grpSpPr>
            <a:xfrm>
              <a:off x="4175997" y="2181695"/>
              <a:ext cx="4230387" cy="4594009"/>
              <a:chOff x="4175997" y="2181695"/>
              <a:chExt cx="4230387" cy="4594009"/>
            </a:xfrm>
          </p:grpSpPr>
          <p:sp>
            <p:nvSpPr>
              <p:cNvPr id="203" name="Oval 202"/>
              <p:cNvSpPr>
                <a:spLocks noChangeAspect="1"/>
              </p:cNvSpPr>
              <p:nvPr/>
            </p:nvSpPr>
            <p:spPr>
              <a:xfrm>
                <a:off x="5059680" y="3429000"/>
                <a:ext cx="3346704" cy="33467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p:cNvCxnSpPr>
                <a:stCxn id="203" idx="1"/>
                <a:endCxn id="100" idx="3"/>
              </p:cNvCxnSpPr>
              <p:nvPr/>
            </p:nvCxnSpPr>
            <p:spPr>
              <a:xfrm flipH="1" flipV="1">
                <a:off x="4175997" y="2181695"/>
                <a:ext cx="1373796" cy="17374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p:cNvCxnSpPr/>
              <p:nvPr/>
            </p:nvCxnSpPr>
            <p:spPr>
              <a:xfrm flipH="1" flipV="1">
                <a:off x="4210247" y="2207504"/>
                <a:ext cx="2882662" cy="12214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1" name="Group 220"/>
            <p:cNvGrpSpPr/>
            <p:nvPr/>
          </p:nvGrpSpPr>
          <p:grpSpPr>
            <a:xfrm>
              <a:off x="975360" y="2334831"/>
              <a:ext cx="3346704" cy="4440873"/>
              <a:chOff x="975360" y="2334831"/>
              <a:chExt cx="3346704" cy="4440873"/>
            </a:xfrm>
          </p:grpSpPr>
          <p:sp>
            <p:nvSpPr>
              <p:cNvPr id="202" name="Oval 201"/>
              <p:cNvSpPr>
                <a:spLocks noChangeAspect="1"/>
              </p:cNvSpPr>
              <p:nvPr/>
            </p:nvSpPr>
            <p:spPr>
              <a:xfrm>
                <a:off x="975360" y="3429000"/>
                <a:ext cx="3346704" cy="334670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8" name="Straight Connector 217"/>
              <p:cNvCxnSpPr>
                <a:endCxn id="145" idx="3"/>
              </p:cNvCxnSpPr>
              <p:nvPr/>
            </p:nvCxnSpPr>
            <p:spPr>
              <a:xfrm flipH="1" flipV="1">
                <a:off x="2327049" y="2334831"/>
                <a:ext cx="643159" cy="10941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a:endCxn id="145" idx="3"/>
              </p:cNvCxnSpPr>
              <p:nvPr/>
            </p:nvCxnSpPr>
            <p:spPr>
              <a:xfrm flipV="1">
                <a:off x="1699260" y="2334831"/>
                <a:ext cx="627789" cy="13681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29" name="Group 228"/>
          <p:cNvGrpSpPr/>
          <p:nvPr/>
        </p:nvGrpSpPr>
        <p:grpSpPr>
          <a:xfrm>
            <a:off x="1013191" y="3016948"/>
            <a:ext cx="7411269" cy="3346704"/>
            <a:chOff x="1101506" y="3928557"/>
            <a:chExt cx="7411269" cy="3346704"/>
          </a:xfrm>
        </p:grpSpPr>
        <p:sp>
          <p:nvSpPr>
            <p:cNvPr id="227" name="Oval 226"/>
            <p:cNvSpPr>
              <a:spLocks noChangeAspect="1"/>
            </p:cNvSpPr>
            <p:nvPr/>
          </p:nvSpPr>
          <p:spPr>
            <a:xfrm>
              <a:off x="5166071" y="3928557"/>
              <a:ext cx="3346704" cy="33467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p:cNvSpPr>
              <a:spLocks noChangeAspect="1"/>
            </p:cNvSpPr>
            <p:nvPr/>
          </p:nvSpPr>
          <p:spPr>
            <a:xfrm>
              <a:off x="1101506" y="3928557"/>
              <a:ext cx="3346704" cy="334670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30" name="TextBox 229"/>
          <p:cNvSpPr txBox="1"/>
          <p:nvPr/>
        </p:nvSpPr>
        <p:spPr>
          <a:xfrm>
            <a:off x="14040" y="0"/>
            <a:ext cx="9067800" cy="769441"/>
          </a:xfrm>
          <a:prstGeom prst="rect">
            <a:avLst/>
          </a:prstGeom>
          <a:noFill/>
        </p:spPr>
        <p:txBody>
          <a:bodyPr wrap="square" rtlCol="0">
            <a:spAutoFit/>
          </a:bodyPr>
          <a:lstStyle/>
          <a:p>
            <a:pPr algn="ctr"/>
            <a:r>
              <a:rPr lang="en-US" sz="2200" b="1" dirty="0" smtClean="0">
                <a:latin typeface="Helvetica"/>
                <a:cs typeface="Helvetica"/>
              </a:rPr>
              <a:t>The regulation of transcription plays an important role in development</a:t>
            </a:r>
            <a:endParaRPr lang="en-US" sz="2200" b="1" i="1" dirty="0">
              <a:latin typeface="Helvetica"/>
              <a:cs typeface="Helvetica"/>
            </a:endParaRPr>
          </a:p>
        </p:txBody>
      </p:sp>
      <p:pic>
        <p:nvPicPr>
          <p:cNvPr id="164" name="Picture 163" descr="gp610-3-gray.jpg"/>
          <p:cNvPicPr>
            <a:picLocks noChangeAspect="1"/>
          </p:cNvPicPr>
          <p:nvPr/>
        </p:nvPicPr>
        <p:blipFill rotWithShape="1">
          <a:blip r:embed="rId5" cstate="email">
            <a:duotone>
              <a:schemeClr val="accent6">
                <a:shade val="45000"/>
                <a:satMod val="135000"/>
              </a:schemeClr>
              <a:prstClr val="white"/>
            </a:duotone>
            <a:extLst>
              <a:ext uri="{BEBA8EAE-BF5A-486C-A8C5-ECC9F3942E4B}">
                <a14:imgProps xmlns:a14="http://schemas.microsoft.com/office/drawing/2010/main">
                  <a14:imgLayer r:embed="rId6">
                    <a14:imgEffect>
                      <a14:saturation sat="200000"/>
                    </a14:imgEffect>
                    <a14:imgEffect>
                      <a14:brightnessContrast bright="40000" contrast="-40000"/>
                    </a14:imgEffect>
                  </a14:imgLayer>
                </a14:imgProps>
              </a:ext>
              <a:ext uri="{28A0092B-C50C-407E-A947-70E740481C1C}">
                <a14:useLocalDpi xmlns:a14="http://schemas.microsoft.com/office/drawing/2010/main"/>
              </a:ext>
            </a:extLst>
          </a:blip>
          <a:srcRect l="6403" t="22685" r="6463" b="20833"/>
          <a:stretch/>
        </p:blipFill>
        <p:spPr>
          <a:xfrm>
            <a:off x="5649465" y="4033328"/>
            <a:ext cx="2243850" cy="1090866"/>
          </a:xfrm>
          <a:prstGeom prst="rect">
            <a:avLst/>
          </a:prstGeom>
        </p:spPr>
      </p:pic>
      <p:pic>
        <p:nvPicPr>
          <p:cNvPr id="169" name="Picture 168" descr="head.jpg"/>
          <p:cNvPicPr>
            <a:picLocks noChangeAspect="1"/>
          </p:cNvPicPr>
          <p:nvPr/>
        </p:nvPicPr>
        <p:blipFill>
          <a:blip r:embed="rId7" cstate="email">
            <a:extLst>
              <a:ext uri="{BEBA8EAE-BF5A-486C-A8C5-ECC9F3942E4B}">
                <a14:imgProps xmlns:a14="http://schemas.microsoft.com/office/drawing/2010/main">
                  <a14:imgLayer r:embed="rId8">
                    <a14:imgEffect>
                      <a14:sharpenSoften amount="50000"/>
                    </a14:imgEffect>
                    <a14:imgEffect>
                      <a14:colorTemperature colorTemp="4700"/>
                    </a14:imgEffect>
                    <a14:imgEffect>
                      <a14:saturation sat="200000"/>
                    </a14:imgEffect>
                  </a14:imgLayer>
                </a14:imgProps>
              </a:ext>
              <a:ext uri="{28A0092B-C50C-407E-A947-70E740481C1C}">
                <a14:useLocalDpi xmlns:a14="http://schemas.microsoft.com/office/drawing/2010/main"/>
              </a:ext>
            </a:extLst>
          </a:blip>
          <a:srcRect l="39166" t="35245" r="39167"/>
          <a:stretch>
            <a:fillRect/>
          </a:stretch>
        </p:blipFill>
        <p:spPr>
          <a:xfrm>
            <a:off x="1911080" y="3504296"/>
            <a:ext cx="1454596" cy="2209800"/>
          </a:xfrm>
          <a:prstGeom prst="rect">
            <a:avLst/>
          </a:prstGeom>
        </p:spPr>
      </p:pic>
      <p:sp>
        <p:nvSpPr>
          <p:cNvPr id="963" name="Arc 962"/>
          <p:cNvSpPr/>
          <p:nvPr/>
        </p:nvSpPr>
        <p:spPr>
          <a:xfrm rot="15186336">
            <a:off x="2122547" y="1805798"/>
            <a:ext cx="247623" cy="201381"/>
          </a:xfrm>
          <a:prstGeom prst="arc">
            <a:avLst>
              <a:gd name="adj1" fmla="val 1252130"/>
              <a:gd name="adj2" fmla="val 12844919"/>
            </a:avLst>
          </a:prstGeom>
          <a:solidFill>
            <a:srgbClr val="558ED5"/>
          </a:solidFill>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41872375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
                                        </p:tgtEl>
                                        <p:attrNameLst>
                                          <p:attrName>style.visibility</p:attrName>
                                        </p:attrNameLst>
                                      </p:cBhvr>
                                      <p:to>
                                        <p:strVal val="visible"/>
                                      </p:to>
                                    </p:set>
                                    <p:anim calcmode="lin" valueType="num">
                                      <p:cBhvr additive="base">
                                        <p:cTn id="7" dur="500" fill="hold"/>
                                        <p:tgtEl>
                                          <p:spTgt spid="225"/>
                                        </p:tgtEl>
                                        <p:attrNameLst>
                                          <p:attrName>ppt_x</p:attrName>
                                        </p:attrNameLst>
                                      </p:cBhvr>
                                      <p:tavLst>
                                        <p:tav tm="0">
                                          <p:val>
                                            <p:strVal val="#ppt_x"/>
                                          </p:val>
                                        </p:tav>
                                        <p:tav tm="100000">
                                          <p:val>
                                            <p:strVal val="#ppt_x"/>
                                          </p:val>
                                        </p:tav>
                                      </p:tavLst>
                                    </p:anim>
                                    <p:anim calcmode="lin" valueType="num">
                                      <p:cBhvr additive="base">
                                        <p:cTn id="8" dur="500" fill="hold"/>
                                        <p:tgtEl>
                                          <p:spTgt spid="225"/>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201"/>
                                        </p:tgtEl>
                                        <p:attrNameLst>
                                          <p:attrName>style.visibility</p:attrName>
                                        </p:attrNameLst>
                                      </p:cBhvr>
                                      <p:to>
                                        <p:strVal val="visible"/>
                                      </p:to>
                                    </p:set>
                                    <p:animEffect transition="in" filter="fade">
                                      <p:cBhvr>
                                        <p:cTn id="11" dur="500"/>
                                        <p:tgtEl>
                                          <p:spTgt spid="201"/>
                                        </p:tgtEl>
                                      </p:cBhvr>
                                    </p:animEffect>
                                    <p:anim calcmode="lin" valueType="num">
                                      <p:cBhvr>
                                        <p:cTn id="12" dur="500" fill="hold"/>
                                        <p:tgtEl>
                                          <p:spTgt spid="201"/>
                                        </p:tgtEl>
                                        <p:attrNameLst>
                                          <p:attrName>ppt_x</p:attrName>
                                        </p:attrNameLst>
                                      </p:cBhvr>
                                      <p:tavLst>
                                        <p:tav tm="0">
                                          <p:val>
                                            <p:strVal val="#ppt_x"/>
                                          </p:val>
                                        </p:tav>
                                        <p:tav tm="100000">
                                          <p:val>
                                            <p:strVal val="#ppt_x"/>
                                          </p:val>
                                        </p:tav>
                                      </p:tavLst>
                                    </p:anim>
                                    <p:anim calcmode="lin" valueType="num">
                                      <p:cBhvr>
                                        <p:cTn id="13" dur="500" fill="hold"/>
                                        <p:tgtEl>
                                          <p:spTgt spid="201"/>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963"/>
                                        </p:tgtEl>
                                        <p:attrNameLst>
                                          <p:attrName>style.visibility</p:attrName>
                                        </p:attrNameLst>
                                      </p:cBhvr>
                                      <p:to>
                                        <p:strVal val="visible"/>
                                      </p:to>
                                    </p:set>
                                    <p:animEffect transition="in" filter="fade">
                                      <p:cBhvr>
                                        <p:cTn id="16" dur="500"/>
                                        <p:tgtEl>
                                          <p:spTgt spid="963"/>
                                        </p:tgtEl>
                                      </p:cBhvr>
                                    </p:animEffect>
                                    <p:anim calcmode="lin" valueType="num">
                                      <p:cBhvr>
                                        <p:cTn id="17" dur="500" fill="hold"/>
                                        <p:tgtEl>
                                          <p:spTgt spid="963"/>
                                        </p:tgtEl>
                                        <p:attrNameLst>
                                          <p:attrName>ppt_x</p:attrName>
                                        </p:attrNameLst>
                                      </p:cBhvr>
                                      <p:tavLst>
                                        <p:tav tm="0">
                                          <p:val>
                                            <p:strVal val="#ppt_x"/>
                                          </p:val>
                                        </p:tav>
                                        <p:tav tm="100000">
                                          <p:val>
                                            <p:strVal val="#ppt_x"/>
                                          </p:val>
                                        </p:tav>
                                      </p:tavLst>
                                    </p:anim>
                                    <p:anim calcmode="lin" valueType="num">
                                      <p:cBhvr>
                                        <p:cTn id="18" dur="500" fill="hold"/>
                                        <p:tgtEl>
                                          <p:spTgt spid="963"/>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29"/>
                                        </p:tgtEl>
                                        <p:attrNameLst>
                                          <p:attrName>style.visibility</p:attrName>
                                        </p:attrNameLst>
                                      </p:cBhvr>
                                      <p:to>
                                        <p:strVal val="visible"/>
                                      </p:to>
                                    </p:set>
                                    <p:anim calcmode="lin" valueType="num">
                                      <p:cBhvr additive="base">
                                        <p:cTn id="21" dur="500" fill="hold"/>
                                        <p:tgtEl>
                                          <p:spTgt spid="229"/>
                                        </p:tgtEl>
                                        <p:attrNameLst>
                                          <p:attrName>ppt_x</p:attrName>
                                        </p:attrNameLst>
                                      </p:cBhvr>
                                      <p:tavLst>
                                        <p:tav tm="0">
                                          <p:val>
                                            <p:strVal val="#ppt_x"/>
                                          </p:val>
                                        </p:tav>
                                        <p:tav tm="100000">
                                          <p:val>
                                            <p:strVal val="#ppt_x"/>
                                          </p:val>
                                        </p:tav>
                                      </p:tavLst>
                                    </p:anim>
                                    <p:anim calcmode="lin" valueType="num">
                                      <p:cBhvr additive="base">
                                        <p:cTn id="22" dur="500" fill="hold"/>
                                        <p:tgtEl>
                                          <p:spTgt spid="229"/>
                                        </p:tgtEl>
                                        <p:attrNameLst>
                                          <p:attrName>ppt_y</p:attrName>
                                        </p:attrNameLst>
                                      </p:cBhvr>
                                      <p:tavLst>
                                        <p:tav tm="0">
                                          <p:val>
                                            <p:strVal val="1+#ppt_h/2"/>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64"/>
                                        </p:tgtEl>
                                        <p:attrNameLst>
                                          <p:attrName>style.visibility</p:attrName>
                                        </p:attrNameLst>
                                      </p:cBhvr>
                                      <p:to>
                                        <p:strVal val="visible"/>
                                      </p:to>
                                    </p:set>
                                    <p:animEffect transition="in" filter="fade">
                                      <p:cBhvr>
                                        <p:cTn id="25" dur="500"/>
                                        <p:tgtEl>
                                          <p:spTgt spid="164"/>
                                        </p:tgtEl>
                                      </p:cBhvr>
                                    </p:animEffect>
                                    <p:anim calcmode="lin" valueType="num">
                                      <p:cBhvr>
                                        <p:cTn id="26" dur="500" fill="hold"/>
                                        <p:tgtEl>
                                          <p:spTgt spid="164"/>
                                        </p:tgtEl>
                                        <p:attrNameLst>
                                          <p:attrName>ppt_x</p:attrName>
                                        </p:attrNameLst>
                                      </p:cBhvr>
                                      <p:tavLst>
                                        <p:tav tm="0">
                                          <p:val>
                                            <p:strVal val="#ppt_x"/>
                                          </p:val>
                                        </p:tav>
                                        <p:tav tm="100000">
                                          <p:val>
                                            <p:strVal val="#ppt_x"/>
                                          </p:val>
                                        </p:tav>
                                      </p:tavLst>
                                    </p:anim>
                                    <p:anim calcmode="lin" valueType="num">
                                      <p:cBhvr>
                                        <p:cTn id="27" dur="500" fill="hold"/>
                                        <p:tgtEl>
                                          <p:spTgt spid="164"/>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69"/>
                                        </p:tgtEl>
                                        <p:attrNameLst>
                                          <p:attrName>style.visibility</p:attrName>
                                        </p:attrNameLst>
                                      </p:cBhvr>
                                      <p:to>
                                        <p:strVal val="visible"/>
                                      </p:to>
                                    </p:set>
                                    <p:animEffect transition="in" filter="fade">
                                      <p:cBhvr>
                                        <p:cTn id="30" dur="500"/>
                                        <p:tgtEl>
                                          <p:spTgt spid="169"/>
                                        </p:tgtEl>
                                      </p:cBhvr>
                                    </p:animEffect>
                                    <p:anim calcmode="lin" valueType="num">
                                      <p:cBhvr>
                                        <p:cTn id="31" dur="500" fill="hold"/>
                                        <p:tgtEl>
                                          <p:spTgt spid="169"/>
                                        </p:tgtEl>
                                        <p:attrNameLst>
                                          <p:attrName>ppt_x</p:attrName>
                                        </p:attrNameLst>
                                      </p:cBhvr>
                                      <p:tavLst>
                                        <p:tav tm="0">
                                          <p:val>
                                            <p:strVal val="#ppt_x"/>
                                          </p:val>
                                        </p:tav>
                                        <p:tav tm="100000">
                                          <p:val>
                                            <p:strVal val="#ppt_x"/>
                                          </p:val>
                                        </p:tav>
                                      </p:tavLst>
                                    </p:anim>
                                    <p:anim calcmode="lin" valueType="num">
                                      <p:cBhvr>
                                        <p:cTn id="32" dur="5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anim calcmode="lin" valueType="num">
                                      <p:cBhvr>
                                        <p:cTn id="38" dur="500" fill="hold"/>
                                        <p:tgtEl>
                                          <p:spTgt spid="3"/>
                                        </p:tgtEl>
                                        <p:attrNameLst>
                                          <p:attrName>ppt_x</p:attrName>
                                        </p:attrNameLst>
                                      </p:cBhvr>
                                      <p:tavLst>
                                        <p:tav tm="0">
                                          <p:val>
                                            <p:strVal val="#ppt_x"/>
                                          </p:val>
                                        </p:tav>
                                        <p:tav tm="100000">
                                          <p:val>
                                            <p:strVal val="#ppt_x"/>
                                          </p:val>
                                        </p:tav>
                                      </p:tavLst>
                                    </p:anim>
                                    <p:anim calcmode="lin" valueType="num">
                                      <p:cBhvr>
                                        <p:cTn id="39" dur="500" fill="hold"/>
                                        <p:tgtEl>
                                          <p:spTgt spid="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anim calcmode="lin" valueType="num">
                                      <p:cBhvr>
                                        <p:cTn id="43" dur="500" fill="hold"/>
                                        <p:tgtEl>
                                          <p:spTgt spid="6"/>
                                        </p:tgtEl>
                                        <p:attrNameLst>
                                          <p:attrName>ppt_x</p:attrName>
                                        </p:attrNameLst>
                                      </p:cBhvr>
                                      <p:tavLst>
                                        <p:tav tm="0">
                                          <p:val>
                                            <p:strVal val="#ppt_x"/>
                                          </p:val>
                                        </p:tav>
                                        <p:tav tm="100000">
                                          <p:val>
                                            <p:strVal val="#ppt_x"/>
                                          </p:val>
                                        </p:tav>
                                      </p:tavLst>
                                    </p:anim>
                                    <p:anim calcmode="lin" valueType="num">
                                      <p:cBhvr>
                                        <p:cTn id="44" dur="500" fill="hold"/>
                                        <p:tgtEl>
                                          <p:spTgt spid="6"/>
                                        </p:tgtEl>
                                        <p:attrNameLst>
                                          <p:attrName>ppt_y</p:attrName>
                                        </p:attrNameLst>
                                      </p:cBhvr>
                                      <p:tavLst>
                                        <p:tav tm="0">
                                          <p:val>
                                            <p:strVal val="#ppt_y+.1"/>
                                          </p:val>
                                        </p:tav>
                                        <p:tav tm="100000">
                                          <p:val>
                                            <p:strVal val="#ppt_y"/>
                                          </p:val>
                                        </p:tav>
                                      </p:tavLst>
                                    </p:anim>
                                  </p:childTnLst>
                                </p:cTn>
                              </p:par>
                              <p:par>
                                <p:cTn id="45" presetID="1" presetClass="exit" presetSubtype="0" fill="hold" nodeType="withEffect">
                                  <p:stCondLst>
                                    <p:cond delay="0"/>
                                  </p:stCondLst>
                                  <p:childTnLst>
                                    <p:set>
                                      <p:cBhvr>
                                        <p:cTn id="46" dur="1" fill="hold">
                                          <p:stCondLst>
                                            <p:cond delay="0"/>
                                          </p:stCondLst>
                                        </p:cTn>
                                        <p:tgtEl>
                                          <p:spTgt spid="22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29"/>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69"/>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6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69"/>
                                        </p:tgtEl>
                                        <p:attrNameLst>
                                          <p:attrName>style.visibility</p:attrName>
                                        </p:attrNameLst>
                                      </p:cBhvr>
                                      <p:to>
                                        <p:strVal val="visible"/>
                                      </p:to>
                                    </p:set>
                                    <p:animEffect transition="in" filter="fade">
                                      <p:cBhvr>
                                        <p:cTn id="57" dur="500"/>
                                        <p:tgtEl>
                                          <p:spTgt spid="169"/>
                                        </p:tgtEl>
                                      </p:cBhvr>
                                    </p:animEffect>
                                    <p:anim calcmode="lin" valueType="num">
                                      <p:cBhvr>
                                        <p:cTn id="58" dur="500" fill="hold"/>
                                        <p:tgtEl>
                                          <p:spTgt spid="169"/>
                                        </p:tgtEl>
                                        <p:attrNameLst>
                                          <p:attrName>ppt_x</p:attrName>
                                        </p:attrNameLst>
                                      </p:cBhvr>
                                      <p:tavLst>
                                        <p:tav tm="0">
                                          <p:val>
                                            <p:strVal val="#ppt_x"/>
                                          </p:val>
                                        </p:tav>
                                        <p:tav tm="100000">
                                          <p:val>
                                            <p:strVal val="#ppt_x"/>
                                          </p:val>
                                        </p:tav>
                                      </p:tavLst>
                                    </p:anim>
                                    <p:anim calcmode="lin" valueType="num">
                                      <p:cBhvr>
                                        <p:cTn id="59" dur="500" fill="hold"/>
                                        <p:tgtEl>
                                          <p:spTgt spid="169"/>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64"/>
                                        </p:tgtEl>
                                        <p:attrNameLst>
                                          <p:attrName>style.visibility</p:attrName>
                                        </p:attrNameLst>
                                      </p:cBhvr>
                                      <p:to>
                                        <p:strVal val="visible"/>
                                      </p:to>
                                    </p:set>
                                    <p:animEffect transition="in" filter="fade">
                                      <p:cBhvr>
                                        <p:cTn id="62" dur="500"/>
                                        <p:tgtEl>
                                          <p:spTgt spid="164"/>
                                        </p:tgtEl>
                                      </p:cBhvr>
                                    </p:animEffect>
                                    <p:anim calcmode="lin" valueType="num">
                                      <p:cBhvr>
                                        <p:cTn id="63" dur="500" fill="hold"/>
                                        <p:tgtEl>
                                          <p:spTgt spid="164"/>
                                        </p:tgtEl>
                                        <p:attrNameLst>
                                          <p:attrName>ppt_x</p:attrName>
                                        </p:attrNameLst>
                                      </p:cBhvr>
                                      <p:tavLst>
                                        <p:tav tm="0">
                                          <p:val>
                                            <p:strVal val="#ppt_x"/>
                                          </p:val>
                                        </p:tav>
                                        <p:tav tm="100000">
                                          <p:val>
                                            <p:strVal val="#ppt_x"/>
                                          </p:val>
                                        </p:tav>
                                      </p:tavLst>
                                    </p:anim>
                                    <p:anim calcmode="lin" valueType="num">
                                      <p:cBhvr>
                                        <p:cTn id="64" dur="500" fill="hold"/>
                                        <p:tgtEl>
                                          <p:spTgt spid="16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29"/>
                                        </p:tgtEl>
                                        <p:attrNameLst>
                                          <p:attrName>style.visibility</p:attrName>
                                        </p:attrNameLst>
                                      </p:cBhvr>
                                      <p:to>
                                        <p:strVal val="visible"/>
                                      </p:to>
                                    </p:set>
                                    <p:animEffect transition="in" filter="fade">
                                      <p:cBhvr>
                                        <p:cTn id="67" dur="500"/>
                                        <p:tgtEl>
                                          <p:spTgt spid="229"/>
                                        </p:tgtEl>
                                      </p:cBhvr>
                                    </p:animEffect>
                                    <p:anim calcmode="lin" valueType="num">
                                      <p:cBhvr>
                                        <p:cTn id="68" dur="500" fill="hold"/>
                                        <p:tgtEl>
                                          <p:spTgt spid="229"/>
                                        </p:tgtEl>
                                        <p:attrNameLst>
                                          <p:attrName>ppt_x</p:attrName>
                                        </p:attrNameLst>
                                      </p:cBhvr>
                                      <p:tavLst>
                                        <p:tav tm="0">
                                          <p:val>
                                            <p:strVal val="#ppt_x"/>
                                          </p:val>
                                        </p:tav>
                                        <p:tav tm="100000">
                                          <p:val>
                                            <p:strVal val="#ppt_x"/>
                                          </p:val>
                                        </p:tav>
                                      </p:tavLst>
                                    </p:anim>
                                    <p:anim calcmode="lin" valueType="num">
                                      <p:cBhvr>
                                        <p:cTn id="69" dur="5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792162"/>
          </a:xfrm>
        </p:spPr>
        <p:txBody>
          <a:bodyPr>
            <a:normAutofit/>
          </a:bodyPr>
          <a:lstStyle/>
          <a:p>
            <a:r>
              <a:rPr lang="en-US" sz="2400" b="1" dirty="0">
                <a:latin typeface="Helvetica"/>
                <a:cs typeface="Helvetica"/>
              </a:rPr>
              <a:t>Long versus short-range transcriptional repression </a:t>
            </a:r>
            <a:endParaRPr lang="en-US" sz="2400" dirty="0">
              <a:latin typeface="Helvetica"/>
              <a:cs typeface="Helvetica"/>
            </a:endParaRPr>
          </a:p>
        </p:txBody>
      </p:sp>
      <p:pic>
        <p:nvPicPr>
          <p:cNvPr id="6" name="Picture 4"/>
          <p:cNvPicPr>
            <a:picLocks noGrp="1" noChangeAspect="1" noChangeArrowheads="1"/>
          </p:cNvPicPr>
          <p:nvPr>
            <p:ph sz="half" idx="4294967295"/>
          </p:nvPr>
        </p:nvPicPr>
        <p:blipFill rotWithShape="1">
          <a:blip r:embed="rId2" cstate="email">
            <a:extLst>
              <a:ext uri="{28A0092B-C50C-407E-A947-70E740481C1C}">
                <a14:useLocalDpi xmlns:a14="http://schemas.microsoft.com/office/drawing/2010/main"/>
              </a:ext>
            </a:extLst>
          </a:blip>
          <a:srcRect t="57143"/>
          <a:stretch/>
        </p:blipFill>
        <p:spPr>
          <a:xfrm>
            <a:off x="2527300" y="3870171"/>
            <a:ext cx="3924300" cy="1896306"/>
          </a:xfrm>
          <a:prstGeom prst="rect">
            <a:avLst/>
          </a:prstGeom>
          <a:ln/>
        </p:spPr>
      </p:pic>
      <p:pic>
        <p:nvPicPr>
          <p:cNvPr id="7" name="Picture 4"/>
          <p:cNvPicPr>
            <a:picLocks noGrp="1" noChangeAspect="1" noChangeArrowheads="1"/>
          </p:cNvPicPr>
          <p:nvPr>
            <p:ph sz="half" idx="4294967295"/>
          </p:nvPr>
        </p:nvPicPr>
        <p:blipFill rotWithShape="1">
          <a:blip r:embed="rId3" cstate="email">
            <a:extLst>
              <a:ext uri="{28A0092B-C50C-407E-A947-70E740481C1C}">
                <a14:useLocalDpi xmlns:a14="http://schemas.microsoft.com/office/drawing/2010/main"/>
              </a:ext>
            </a:extLst>
          </a:blip>
          <a:srcRect b="47549"/>
          <a:stretch/>
        </p:blipFill>
        <p:spPr>
          <a:xfrm>
            <a:off x="2301111" y="970508"/>
            <a:ext cx="3934002" cy="2606428"/>
          </a:xfrm>
          <a:prstGeom prst="rect">
            <a:avLst/>
          </a:prstGeom>
          <a:ln/>
        </p:spPr>
      </p:pic>
      <p:sp>
        <p:nvSpPr>
          <p:cNvPr id="8" name="Rectangle 7"/>
          <p:cNvSpPr/>
          <p:nvPr/>
        </p:nvSpPr>
        <p:spPr>
          <a:xfrm>
            <a:off x="2809111" y="5673214"/>
            <a:ext cx="4277489" cy="523220"/>
          </a:xfrm>
          <a:prstGeom prst="rect">
            <a:avLst/>
          </a:prstGeom>
        </p:spPr>
        <p:txBody>
          <a:bodyPr wrap="square">
            <a:spAutoFit/>
          </a:bodyPr>
          <a:lstStyle/>
          <a:p>
            <a:r>
              <a:rPr lang="en-US" sz="1400" dirty="0" smtClean="0">
                <a:latin typeface="Helvetica"/>
                <a:cs typeface="Helvetica"/>
              </a:rPr>
              <a:t>Sloppy-paired 1 (</a:t>
            </a:r>
            <a:r>
              <a:rPr lang="en-US" sz="1400" dirty="0" err="1" smtClean="0">
                <a:latin typeface="Helvetica"/>
                <a:cs typeface="Helvetica"/>
              </a:rPr>
              <a:t>Androli</a:t>
            </a:r>
            <a:r>
              <a:rPr lang="en-US" sz="1400" dirty="0" smtClean="0">
                <a:latin typeface="Helvetica"/>
                <a:cs typeface="Helvetica"/>
              </a:rPr>
              <a:t> et al, 2004)</a:t>
            </a:r>
          </a:p>
          <a:p>
            <a:r>
              <a:rPr lang="en-US" sz="1400" dirty="0" smtClean="0">
                <a:latin typeface="Helvetica"/>
                <a:cs typeface="Helvetica"/>
              </a:rPr>
              <a:t>Knirps (</a:t>
            </a:r>
            <a:r>
              <a:rPr lang="en-US" sz="1400" dirty="0" err="1" smtClean="0">
                <a:latin typeface="Helvetica"/>
                <a:cs typeface="Helvetica"/>
              </a:rPr>
              <a:t>Payankaulam</a:t>
            </a:r>
            <a:r>
              <a:rPr lang="en-US" sz="1400" dirty="0" smtClean="0">
                <a:latin typeface="Helvetica"/>
                <a:cs typeface="Helvetica"/>
              </a:rPr>
              <a:t> and </a:t>
            </a:r>
            <a:r>
              <a:rPr lang="en-US" sz="1400" dirty="0" err="1" smtClean="0">
                <a:latin typeface="Helvetica"/>
                <a:cs typeface="Helvetica"/>
              </a:rPr>
              <a:t>Arnosti</a:t>
            </a:r>
            <a:r>
              <a:rPr lang="en-US" sz="1400" dirty="0" smtClean="0">
                <a:latin typeface="Helvetica"/>
                <a:cs typeface="Helvetica"/>
              </a:rPr>
              <a:t>, 2009)</a:t>
            </a:r>
            <a:endParaRPr lang="en-US" sz="1400" dirty="0">
              <a:latin typeface="Helvetica"/>
              <a:cs typeface="Helvetica"/>
            </a:endParaRPr>
          </a:p>
        </p:txBody>
      </p:sp>
      <p:sp>
        <p:nvSpPr>
          <p:cNvPr id="9" name="Rectangle 8"/>
          <p:cNvSpPr/>
          <p:nvPr/>
        </p:nvSpPr>
        <p:spPr>
          <a:xfrm>
            <a:off x="330199" y="6490377"/>
            <a:ext cx="1891401" cy="307777"/>
          </a:xfrm>
          <a:prstGeom prst="rect">
            <a:avLst/>
          </a:prstGeom>
        </p:spPr>
        <p:txBody>
          <a:bodyPr wrap="none">
            <a:spAutoFit/>
          </a:bodyPr>
          <a:lstStyle/>
          <a:p>
            <a:r>
              <a:rPr lang="en-US" sz="1400" dirty="0" smtClean="0">
                <a:latin typeface="Helvetica"/>
                <a:cs typeface="Helvetica"/>
              </a:rPr>
              <a:t>Courey and </a:t>
            </a:r>
            <a:r>
              <a:rPr lang="en-US" sz="1400" dirty="0" err="1" smtClean="0">
                <a:latin typeface="Helvetica"/>
                <a:cs typeface="Helvetica"/>
              </a:rPr>
              <a:t>Jia</a:t>
            </a:r>
            <a:r>
              <a:rPr lang="en-US" sz="1400" dirty="0" smtClean="0">
                <a:latin typeface="Helvetica"/>
                <a:cs typeface="Helvetica"/>
              </a:rPr>
              <a:t>, 2001</a:t>
            </a:r>
            <a:endParaRPr lang="en-US" sz="1400" dirty="0">
              <a:latin typeface="Helvetica"/>
              <a:cs typeface="Helvetica"/>
            </a:endParaRPr>
          </a:p>
        </p:txBody>
      </p:sp>
    </p:spTree>
    <p:extLst>
      <p:ext uri="{BB962C8B-B14F-4D97-AF65-F5344CB8AC3E}">
        <p14:creationId xmlns:p14="http://schemas.microsoft.com/office/powerpoint/2010/main" val="229338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smtClean="0">
                <a:latin typeface="Helvetica"/>
                <a:cs typeface="Helvetica"/>
              </a:rPr>
              <a:t>1. </a:t>
            </a:r>
            <a:r>
              <a:rPr lang="en-US" sz="2400" b="1" dirty="0">
                <a:latin typeface="Helvetica"/>
                <a:cs typeface="Helvetica"/>
              </a:rPr>
              <a:t>Strength of the Gro/TLE interaction domain </a:t>
            </a:r>
            <a:endParaRPr lang="en-US" sz="2400" dirty="0">
              <a:latin typeface="Helvetica"/>
              <a:cs typeface="Helvetica"/>
            </a:endParaRPr>
          </a:p>
        </p:txBody>
      </p:sp>
      <p:pic>
        <p:nvPicPr>
          <p:cNvPr id="3" name="Picture 2" descr="DORSAL weak site.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8799" y="1870456"/>
            <a:ext cx="4247601" cy="1583944"/>
          </a:xfrm>
          <a:prstGeom prst="rect">
            <a:avLst/>
          </a:prstGeom>
        </p:spPr>
      </p:pic>
      <p:pic>
        <p:nvPicPr>
          <p:cNvPr id="4" name="Picture 3" descr="RUNT.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4407408"/>
            <a:ext cx="5983865" cy="1625092"/>
          </a:xfrm>
          <a:prstGeom prst="rect">
            <a:avLst/>
          </a:prstGeom>
        </p:spPr>
      </p:pic>
      <p:sp>
        <p:nvSpPr>
          <p:cNvPr id="8" name="Rectangle 7"/>
          <p:cNvSpPr/>
          <p:nvPr/>
        </p:nvSpPr>
        <p:spPr>
          <a:xfrm>
            <a:off x="558799" y="4238131"/>
            <a:ext cx="3114655" cy="338554"/>
          </a:xfrm>
          <a:prstGeom prst="rect">
            <a:avLst/>
          </a:prstGeom>
        </p:spPr>
        <p:txBody>
          <a:bodyPr wrap="none">
            <a:spAutoFit/>
          </a:bodyPr>
          <a:lstStyle/>
          <a:p>
            <a:r>
              <a:rPr lang="en-US" sz="1600" b="1" dirty="0" smtClean="0">
                <a:latin typeface="Helvetica"/>
                <a:cs typeface="Helvetica"/>
              </a:rPr>
              <a:t>Runt family member Lozenge </a:t>
            </a:r>
            <a:endParaRPr lang="en-US" sz="1600" b="1" dirty="0">
              <a:latin typeface="Helvetica"/>
              <a:cs typeface="Helvetica"/>
            </a:endParaRPr>
          </a:p>
        </p:txBody>
      </p:sp>
      <p:sp>
        <p:nvSpPr>
          <p:cNvPr id="9" name="Rectangle 8"/>
          <p:cNvSpPr/>
          <p:nvPr/>
        </p:nvSpPr>
        <p:spPr>
          <a:xfrm>
            <a:off x="558799" y="1101231"/>
            <a:ext cx="823262" cy="338554"/>
          </a:xfrm>
          <a:prstGeom prst="rect">
            <a:avLst/>
          </a:prstGeom>
        </p:spPr>
        <p:txBody>
          <a:bodyPr wrap="none">
            <a:spAutoFit/>
          </a:bodyPr>
          <a:lstStyle/>
          <a:p>
            <a:r>
              <a:rPr lang="en-US" sz="1600" b="1" dirty="0" smtClean="0">
                <a:latin typeface="Helvetica"/>
                <a:cs typeface="Helvetica"/>
              </a:rPr>
              <a:t>Dorsal</a:t>
            </a:r>
            <a:endParaRPr lang="en-US" sz="1600" b="1" dirty="0">
              <a:latin typeface="Helvetica"/>
              <a:cs typeface="Helvetica"/>
            </a:endParaRPr>
          </a:p>
        </p:txBody>
      </p:sp>
      <p:sp>
        <p:nvSpPr>
          <p:cNvPr id="5" name="Rectangle 4"/>
          <p:cNvSpPr/>
          <p:nvPr/>
        </p:nvSpPr>
        <p:spPr>
          <a:xfrm>
            <a:off x="5746200" y="2088478"/>
            <a:ext cx="3308900" cy="2308324"/>
          </a:xfrm>
          <a:prstGeom prst="rect">
            <a:avLst/>
          </a:prstGeom>
        </p:spPr>
        <p:txBody>
          <a:bodyPr wrap="square">
            <a:spAutoFit/>
          </a:bodyPr>
          <a:lstStyle/>
          <a:p>
            <a:r>
              <a:rPr lang="en-US" dirty="0" smtClean="0">
                <a:latin typeface="Helvetica"/>
                <a:cs typeface="Helvetica"/>
              </a:rPr>
              <a:t>The </a:t>
            </a:r>
            <a:r>
              <a:rPr lang="en-US" dirty="0">
                <a:latin typeface="Helvetica"/>
                <a:cs typeface="Helvetica"/>
              </a:rPr>
              <a:t>dual functionality of Lozenge and Dorsal relies on the fact that these two factors have an intrinsically low affinity for Gro, and require the assistance auxiliary proteins to create a high affinity platform for Gro/TLE recruitment. </a:t>
            </a:r>
          </a:p>
        </p:txBody>
      </p:sp>
    </p:spTree>
    <p:extLst>
      <p:ext uri="{BB962C8B-B14F-4D97-AF65-F5344CB8AC3E}">
        <p14:creationId xmlns:p14="http://schemas.microsoft.com/office/powerpoint/2010/main" val="4432687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Autofit/>
          </a:bodyPr>
          <a:lstStyle/>
          <a:p>
            <a:r>
              <a:rPr lang="en-US" sz="2400" b="1" dirty="0" smtClean="0">
                <a:latin typeface="Helvetica"/>
                <a:cs typeface="Helvetica"/>
              </a:rPr>
              <a:t>2. Competition </a:t>
            </a:r>
            <a:r>
              <a:rPr lang="en-US" sz="2400" b="1" dirty="0">
                <a:latin typeface="Helvetica"/>
                <a:cs typeface="Helvetica"/>
              </a:rPr>
              <a:t>with coactivators for repressor partners</a:t>
            </a:r>
            <a:r>
              <a:rPr lang="en-US" sz="2400" dirty="0">
                <a:latin typeface="Helvetica"/>
                <a:cs typeface="Helvetica"/>
              </a:rPr>
              <a:t/>
            </a:r>
            <a:br>
              <a:rPr lang="en-US" sz="2400" dirty="0">
                <a:latin typeface="Helvetica"/>
                <a:cs typeface="Helvetica"/>
              </a:rPr>
            </a:br>
            <a:endParaRPr lang="en-US" sz="2400" dirty="0">
              <a:latin typeface="Helvetica"/>
              <a:cs typeface="Helvetica"/>
            </a:endParaRPr>
          </a:p>
        </p:txBody>
      </p:sp>
      <p:cxnSp>
        <p:nvCxnSpPr>
          <p:cNvPr id="5" name="Straight Connector 4"/>
          <p:cNvCxnSpPr/>
          <p:nvPr/>
        </p:nvCxnSpPr>
        <p:spPr>
          <a:xfrm>
            <a:off x="1158314" y="3595309"/>
            <a:ext cx="6154408" cy="1588"/>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Freeform 7"/>
          <p:cNvSpPr/>
          <p:nvPr/>
        </p:nvSpPr>
        <p:spPr>
          <a:xfrm>
            <a:off x="2917522" y="1225473"/>
            <a:ext cx="3620294"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9" name="Oval 8"/>
          <p:cNvSpPr/>
          <p:nvPr/>
        </p:nvSpPr>
        <p:spPr>
          <a:xfrm>
            <a:off x="1883862" y="2855013"/>
            <a:ext cx="1497899" cy="742385"/>
          </a:xfrm>
          <a:prstGeom prst="ellipse">
            <a:avLst/>
          </a:prstGeom>
          <a:solidFill>
            <a:srgbClr val="4B365C"/>
          </a:solidFill>
          <a:ln>
            <a:solidFill>
              <a:srgbClr val="4B365C"/>
            </a:solidFill>
          </a:ln>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Tcf/Lef</a:t>
            </a:r>
            <a:endParaRPr lang="en-US" b="1" dirty="0">
              <a:latin typeface="Helvetica"/>
              <a:cs typeface="Helvetica"/>
            </a:endParaRPr>
          </a:p>
        </p:txBody>
      </p:sp>
      <p:cxnSp>
        <p:nvCxnSpPr>
          <p:cNvPr id="10" name="Straight Connector 9"/>
          <p:cNvCxnSpPr/>
          <p:nvPr/>
        </p:nvCxnSpPr>
        <p:spPr>
          <a:xfrm flipV="1">
            <a:off x="2196692" y="3601963"/>
            <a:ext cx="879211" cy="1588"/>
          </a:xfrm>
          <a:prstGeom prst="line">
            <a:avLst/>
          </a:prstGeom>
          <a:ln w="50800" cap="flat" cmpd="sng" algn="ctr">
            <a:solidFill>
              <a:srgbClr val="4B365C"/>
            </a:solidFill>
            <a:prstDash val="solid"/>
            <a:round/>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11" name="Straight Connector 10"/>
          <p:cNvCxnSpPr/>
          <p:nvPr/>
        </p:nvCxnSpPr>
        <p:spPr>
          <a:xfrm rot="16200000" flipH="1">
            <a:off x="5801137" y="3349470"/>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6052042" y="3050846"/>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026641" y="3155925"/>
            <a:ext cx="3174999" cy="369332"/>
          </a:xfrm>
          <a:prstGeom prst="rect">
            <a:avLst/>
          </a:prstGeom>
          <a:noFill/>
        </p:spPr>
        <p:txBody>
          <a:bodyPr wrap="square" rtlCol="0">
            <a:spAutoFit/>
          </a:bodyPr>
          <a:lstStyle/>
          <a:p>
            <a:r>
              <a:rPr lang="en-US" b="1" i="1" dirty="0" smtClean="0">
                <a:latin typeface="Helvetica"/>
                <a:cs typeface="Helvetica"/>
              </a:rPr>
              <a:t> Wg/Wnt response genes</a:t>
            </a:r>
            <a:endParaRPr lang="en-US" b="1" i="1" dirty="0">
              <a:latin typeface="Helvetica"/>
              <a:cs typeface="Helvetica"/>
            </a:endParaRPr>
          </a:p>
        </p:txBody>
      </p:sp>
      <p:cxnSp>
        <p:nvCxnSpPr>
          <p:cNvPr id="14" name="Straight Connector 13"/>
          <p:cNvCxnSpPr/>
          <p:nvPr/>
        </p:nvCxnSpPr>
        <p:spPr>
          <a:xfrm flipV="1">
            <a:off x="6090140" y="2098008"/>
            <a:ext cx="773114" cy="10252"/>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707456" y="994640"/>
            <a:ext cx="2092325" cy="461665"/>
          </a:xfrm>
          <a:prstGeom prst="rect">
            <a:avLst/>
          </a:prstGeom>
          <a:noFill/>
        </p:spPr>
        <p:txBody>
          <a:bodyPr wrap="square" rtlCol="0">
            <a:spAutoFit/>
          </a:bodyPr>
          <a:lstStyle/>
          <a:p>
            <a:r>
              <a:rPr lang="en-US" sz="2400" b="1" i="1" dirty="0" smtClean="0">
                <a:latin typeface="Helvetica"/>
                <a:cs typeface="Helvetica"/>
              </a:rPr>
              <a:t> </a:t>
            </a:r>
            <a:r>
              <a:rPr lang="en-US" sz="2400" b="1" dirty="0" smtClean="0">
                <a:latin typeface="Helvetica"/>
                <a:cs typeface="Helvetica"/>
              </a:rPr>
              <a:t>Wg/Wnt</a:t>
            </a:r>
            <a:r>
              <a:rPr lang="en-US" sz="2400" b="1" dirty="0">
                <a:latin typeface="Helvetica"/>
                <a:cs typeface="Helvetica"/>
              </a:rPr>
              <a:t> </a:t>
            </a:r>
            <a:r>
              <a:rPr lang="en-US" sz="2400" b="1" dirty="0" smtClean="0">
                <a:solidFill>
                  <a:srgbClr val="800000"/>
                </a:solidFill>
                <a:latin typeface="Helvetica"/>
                <a:cs typeface="Helvetica"/>
              </a:rPr>
              <a:t>OFF</a:t>
            </a:r>
            <a:r>
              <a:rPr lang="en-US" sz="2400" b="1" i="1" dirty="0" smtClean="0">
                <a:latin typeface="Helvetica"/>
                <a:cs typeface="Helvetica"/>
              </a:rPr>
              <a:t> </a:t>
            </a:r>
            <a:endParaRPr lang="en-US" sz="2400" b="1" i="1" dirty="0">
              <a:latin typeface="Helvetica"/>
              <a:cs typeface="Helvetica"/>
            </a:endParaRPr>
          </a:p>
        </p:txBody>
      </p:sp>
      <p:sp>
        <p:nvSpPr>
          <p:cNvPr id="16" name="Rectangle 15"/>
          <p:cNvSpPr/>
          <p:nvPr/>
        </p:nvSpPr>
        <p:spPr>
          <a:xfrm>
            <a:off x="6858829" y="2848281"/>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dirty="0">
              <a:solidFill>
                <a:srgbClr val="800000"/>
              </a:solidFill>
            </a:endParaRPr>
          </a:p>
        </p:txBody>
      </p:sp>
      <p:sp>
        <p:nvSpPr>
          <p:cNvPr id="17" name="Oval 16"/>
          <p:cNvSpPr/>
          <p:nvPr/>
        </p:nvSpPr>
        <p:spPr>
          <a:xfrm>
            <a:off x="2490248" y="2176930"/>
            <a:ext cx="1037695" cy="876298"/>
          </a:xfrm>
          <a:prstGeom prst="ellipse">
            <a:avLst/>
          </a:prstGeom>
          <a:solidFill>
            <a:srgbClr val="800000"/>
          </a:solidFill>
          <a:ln>
            <a:solidFill>
              <a:srgbClr val="800000"/>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Gro</a:t>
            </a:r>
            <a:endParaRPr lang="en-US" b="1" dirty="0">
              <a:latin typeface="Helvetica"/>
              <a:cs typeface="Helvetica"/>
            </a:endParaRPr>
          </a:p>
        </p:txBody>
      </p:sp>
      <p:sp>
        <p:nvSpPr>
          <p:cNvPr id="18" name="Oval 17"/>
          <p:cNvSpPr>
            <a:spLocks noChangeAspect="1"/>
          </p:cNvSpPr>
          <p:nvPr/>
        </p:nvSpPr>
        <p:spPr>
          <a:xfrm>
            <a:off x="457200" y="1616311"/>
            <a:ext cx="1617132" cy="427544"/>
          </a:xfrm>
          <a:prstGeom prst="ellipse">
            <a:avLst/>
          </a:prstGeom>
          <a:solidFill>
            <a:srgbClr val="008000"/>
          </a:solidFill>
          <a:ln>
            <a:solidFill>
              <a:srgbClr val="008000"/>
            </a:solidFill>
          </a:ln>
          <a:scene3d>
            <a:camera prst="perspectiveContrastingRightFacing"/>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l-GR" sz="2400" b="1" baseline="30000" dirty="0" smtClean="0">
                <a:latin typeface="Helvetica"/>
                <a:cs typeface="Helvetica"/>
              </a:rPr>
              <a:t>Β</a:t>
            </a:r>
            <a:r>
              <a:rPr lang="en-US" sz="2400" b="1" baseline="30000" dirty="0" smtClean="0">
                <a:latin typeface="Helvetica"/>
                <a:cs typeface="Helvetica"/>
              </a:rPr>
              <a:t>-catenin</a:t>
            </a:r>
            <a:endParaRPr lang="en-US" sz="2400" b="1" baseline="30000" dirty="0">
              <a:latin typeface="Helvetica"/>
              <a:cs typeface="Helvetica"/>
            </a:endParaRPr>
          </a:p>
        </p:txBody>
      </p:sp>
      <p:cxnSp>
        <p:nvCxnSpPr>
          <p:cNvPr id="19" name="Straight Connector 18"/>
          <p:cNvCxnSpPr/>
          <p:nvPr/>
        </p:nvCxnSpPr>
        <p:spPr>
          <a:xfrm>
            <a:off x="1158314" y="3604031"/>
            <a:ext cx="6154408" cy="1588"/>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1883862" y="2863735"/>
            <a:ext cx="1497899" cy="742385"/>
          </a:xfrm>
          <a:prstGeom prst="ellipse">
            <a:avLst/>
          </a:prstGeom>
          <a:solidFill>
            <a:srgbClr val="4B365C"/>
          </a:solidFill>
          <a:ln>
            <a:solidFill>
              <a:srgbClr val="4B365C"/>
            </a:solidFill>
          </a:ln>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Tcf/Lef</a:t>
            </a:r>
            <a:endParaRPr lang="en-US" b="1" dirty="0">
              <a:latin typeface="Helvetica"/>
              <a:cs typeface="Helvetica"/>
            </a:endParaRPr>
          </a:p>
        </p:txBody>
      </p:sp>
      <p:cxnSp>
        <p:nvCxnSpPr>
          <p:cNvPr id="21" name="Straight Connector 20"/>
          <p:cNvCxnSpPr/>
          <p:nvPr/>
        </p:nvCxnSpPr>
        <p:spPr>
          <a:xfrm flipV="1">
            <a:off x="2196692" y="3610685"/>
            <a:ext cx="879211" cy="1588"/>
          </a:xfrm>
          <a:prstGeom prst="line">
            <a:avLst/>
          </a:prstGeom>
          <a:ln w="50800" cap="flat" cmpd="sng" algn="ctr">
            <a:solidFill>
              <a:srgbClr val="4B365C"/>
            </a:solidFill>
            <a:prstDash val="solid"/>
            <a:round/>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2" name="Straight Connector 21"/>
          <p:cNvCxnSpPr/>
          <p:nvPr/>
        </p:nvCxnSpPr>
        <p:spPr>
          <a:xfrm rot="16200000" flipH="1">
            <a:off x="5801137" y="3358192"/>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6052042" y="3059568"/>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6026641" y="3164647"/>
            <a:ext cx="3174999" cy="369332"/>
          </a:xfrm>
          <a:prstGeom prst="rect">
            <a:avLst/>
          </a:prstGeom>
          <a:noFill/>
        </p:spPr>
        <p:txBody>
          <a:bodyPr wrap="square" rtlCol="0">
            <a:spAutoFit/>
          </a:bodyPr>
          <a:lstStyle/>
          <a:p>
            <a:r>
              <a:rPr lang="en-US" b="1" i="1" dirty="0" smtClean="0">
                <a:latin typeface="Helvetica"/>
                <a:cs typeface="Helvetica"/>
              </a:rPr>
              <a:t> Wg/Wnt response genes</a:t>
            </a:r>
            <a:endParaRPr lang="en-US" b="1" i="1" dirty="0">
              <a:latin typeface="Helvetica"/>
              <a:cs typeface="Helvetica"/>
            </a:endParaRPr>
          </a:p>
        </p:txBody>
      </p:sp>
      <p:sp>
        <p:nvSpPr>
          <p:cNvPr id="25" name="TextBox 24"/>
          <p:cNvSpPr txBox="1"/>
          <p:nvPr/>
        </p:nvSpPr>
        <p:spPr>
          <a:xfrm>
            <a:off x="707456" y="1003362"/>
            <a:ext cx="2092325" cy="461665"/>
          </a:xfrm>
          <a:prstGeom prst="rect">
            <a:avLst/>
          </a:prstGeom>
          <a:noFill/>
        </p:spPr>
        <p:txBody>
          <a:bodyPr wrap="square" rtlCol="0">
            <a:spAutoFit/>
          </a:bodyPr>
          <a:lstStyle/>
          <a:p>
            <a:r>
              <a:rPr lang="en-US" sz="2400" b="1" i="1" dirty="0" smtClean="0">
                <a:latin typeface="Helvetica"/>
                <a:cs typeface="Helvetica"/>
              </a:rPr>
              <a:t> </a:t>
            </a:r>
            <a:r>
              <a:rPr lang="en-US" sz="2400" b="1" dirty="0" smtClean="0">
                <a:latin typeface="Helvetica"/>
                <a:cs typeface="Helvetica"/>
              </a:rPr>
              <a:t>Wg/Wnt</a:t>
            </a:r>
            <a:r>
              <a:rPr lang="en-US" sz="2400" b="1" dirty="0">
                <a:latin typeface="Helvetica"/>
                <a:cs typeface="Helvetica"/>
              </a:rPr>
              <a:t> </a:t>
            </a:r>
            <a:r>
              <a:rPr lang="en-US" sz="2400" b="1" dirty="0" smtClean="0">
                <a:solidFill>
                  <a:srgbClr val="20B50E"/>
                </a:solidFill>
                <a:latin typeface="Helvetica"/>
                <a:cs typeface="Helvetica"/>
              </a:rPr>
              <a:t>ON</a:t>
            </a:r>
            <a:r>
              <a:rPr lang="en-US" sz="2400" b="1" i="1" dirty="0" smtClean="0">
                <a:latin typeface="Helvetica"/>
                <a:cs typeface="Helvetica"/>
              </a:rPr>
              <a:t> </a:t>
            </a:r>
            <a:endParaRPr lang="en-US" sz="2400" b="1" i="1" dirty="0">
              <a:latin typeface="Helvetica"/>
              <a:cs typeface="Helvetica"/>
            </a:endParaRPr>
          </a:p>
        </p:txBody>
      </p:sp>
      <p:sp>
        <p:nvSpPr>
          <p:cNvPr id="26" name="Rectangle 25"/>
          <p:cNvSpPr/>
          <p:nvPr/>
        </p:nvSpPr>
        <p:spPr>
          <a:xfrm>
            <a:off x="6858829" y="2857003"/>
            <a:ext cx="530915" cy="369332"/>
          </a:xfrm>
          <a:prstGeom prst="rect">
            <a:avLst/>
          </a:prstGeom>
        </p:spPr>
        <p:txBody>
          <a:bodyPr wrap="none">
            <a:spAutoFit/>
          </a:bodyPr>
          <a:lstStyle/>
          <a:p>
            <a:r>
              <a:rPr lang="en-US" b="1" dirty="0" smtClean="0">
                <a:solidFill>
                  <a:srgbClr val="20B50E"/>
                </a:solidFill>
                <a:latin typeface="Helvetica"/>
                <a:cs typeface="Helvetica"/>
              </a:rPr>
              <a:t>ON</a:t>
            </a:r>
            <a:endParaRPr lang="en-US" dirty="0">
              <a:solidFill>
                <a:srgbClr val="20B50E"/>
              </a:solidFill>
            </a:endParaRPr>
          </a:p>
        </p:txBody>
      </p:sp>
      <p:sp>
        <p:nvSpPr>
          <p:cNvPr id="27" name="Oval 26"/>
          <p:cNvSpPr/>
          <p:nvPr/>
        </p:nvSpPr>
        <p:spPr>
          <a:xfrm>
            <a:off x="521190" y="1549288"/>
            <a:ext cx="931863" cy="699987"/>
          </a:xfrm>
          <a:prstGeom prst="ellipse">
            <a:avLst/>
          </a:prstGeom>
          <a:solidFill>
            <a:srgbClr val="800000"/>
          </a:solidFill>
          <a:ln>
            <a:solidFill>
              <a:srgbClr val="800000"/>
            </a:solidFill>
          </a:ln>
          <a:scene3d>
            <a:camera prst="perspectiveContrastingRightFacing"/>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Gro</a:t>
            </a:r>
            <a:endParaRPr lang="en-US" b="1" dirty="0">
              <a:latin typeface="Helvetica"/>
              <a:cs typeface="Helvetica"/>
            </a:endParaRPr>
          </a:p>
        </p:txBody>
      </p:sp>
      <p:sp>
        <p:nvSpPr>
          <p:cNvPr id="28" name="Oval 27"/>
          <p:cNvSpPr>
            <a:spLocks noChangeAspect="1"/>
          </p:cNvSpPr>
          <p:nvPr/>
        </p:nvSpPr>
        <p:spPr>
          <a:xfrm>
            <a:off x="2296201" y="2527453"/>
            <a:ext cx="2012659" cy="532115"/>
          </a:xfrm>
          <a:prstGeom prst="ellipse">
            <a:avLst/>
          </a:prstGeom>
          <a:solidFill>
            <a:srgbClr val="008000"/>
          </a:solidFill>
          <a:ln>
            <a:solidFill>
              <a:srgbClr val="008000"/>
            </a:solidFill>
          </a:ln>
          <a:scene3d>
            <a:camera prst="perspective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baseline="30000" dirty="0" smtClean="0">
                <a:latin typeface="Helvetica"/>
                <a:cs typeface="Helvetica"/>
              </a:rPr>
              <a:t>β-catenin</a:t>
            </a:r>
            <a:endParaRPr lang="en-US" sz="2400" b="1" baseline="30000" dirty="0">
              <a:latin typeface="Helvetica"/>
              <a:cs typeface="Helvetica"/>
            </a:endParaRPr>
          </a:p>
        </p:txBody>
      </p:sp>
      <p:sp>
        <p:nvSpPr>
          <p:cNvPr id="29" name="Freeform 28"/>
          <p:cNvSpPr/>
          <p:nvPr/>
        </p:nvSpPr>
        <p:spPr>
          <a:xfrm>
            <a:off x="4026558" y="1288804"/>
            <a:ext cx="2457450" cy="1028696"/>
          </a:xfrm>
          <a:custGeom>
            <a:avLst/>
            <a:gdLst>
              <a:gd name="connsiteX0" fmla="*/ 0 w 2658533"/>
              <a:gd name="connsiteY0" fmla="*/ 804333 h 804333"/>
              <a:gd name="connsiteX1" fmla="*/ 2159000 w 2658533"/>
              <a:gd name="connsiteY1" fmla="*/ 80433 h 804333"/>
              <a:gd name="connsiteX2" fmla="*/ 2590800 w 2658533"/>
              <a:gd name="connsiteY2" fmla="*/ 321733 h 804333"/>
              <a:gd name="connsiteX3" fmla="*/ 2565400 w 2658533"/>
              <a:gd name="connsiteY3" fmla="*/ 321733 h 804333"/>
            </a:gdLst>
            <a:ahLst/>
            <a:cxnLst>
              <a:cxn ang="0">
                <a:pos x="connsiteX0" y="connsiteY0"/>
              </a:cxn>
              <a:cxn ang="0">
                <a:pos x="connsiteX1" y="connsiteY1"/>
              </a:cxn>
              <a:cxn ang="0">
                <a:pos x="connsiteX2" y="connsiteY2"/>
              </a:cxn>
              <a:cxn ang="0">
                <a:pos x="connsiteX3" y="connsiteY3"/>
              </a:cxn>
            </a:cxnLst>
            <a:rect l="l" t="t" r="r" b="b"/>
            <a:pathLst>
              <a:path w="2658533" h="804333">
                <a:moveTo>
                  <a:pt x="0" y="804333"/>
                </a:moveTo>
                <a:cubicBezTo>
                  <a:pt x="863600" y="482599"/>
                  <a:pt x="1727200" y="160866"/>
                  <a:pt x="2159000" y="80433"/>
                </a:cubicBezTo>
                <a:cubicBezTo>
                  <a:pt x="2590800" y="0"/>
                  <a:pt x="2523067" y="281516"/>
                  <a:pt x="2590800" y="321733"/>
                </a:cubicBezTo>
                <a:cubicBezTo>
                  <a:pt x="2658533" y="361950"/>
                  <a:pt x="2565400" y="321733"/>
                  <a:pt x="2565400" y="321733"/>
                </a:cubicBezTo>
              </a:path>
            </a:pathLst>
          </a:custGeom>
          <a:ln w="63500" cap="flat" cmpd="sng" algn="ctr">
            <a:solidFill>
              <a:srgbClr val="008000"/>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0" name="TextBox 29"/>
          <p:cNvSpPr txBox="1"/>
          <p:nvPr/>
        </p:nvSpPr>
        <p:spPr>
          <a:xfrm>
            <a:off x="0" y="5073024"/>
            <a:ext cx="9144000" cy="338554"/>
          </a:xfrm>
          <a:prstGeom prst="rect">
            <a:avLst/>
          </a:prstGeom>
          <a:noFill/>
        </p:spPr>
        <p:txBody>
          <a:bodyPr wrap="square" rtlCol="0">
            <a:spAutoFit/>
          </a:bodyPr>
          <a:lstStyle/>
          <a:p>
            <a:pPr marL="285750" indent="-285750">
              <a:buFont typeface="Arial"/>
              <a:buChar char="•"/>
            </a:pPr>
            <a:r>
              <a:rPr lang="en-US" sz="1600" dirty="0" smtClean="0">
                <a:latin typeface="Helvetica"/>
                <a:cs typeface="Helvetica"/>
              </a:rPr>
              <a:t>β-catenin and Gro</a:t>
            </a:r>
            <a:r>
              <a:rPr lang="en-US" sz="1600" dirty="0">
                <a:latin typeface="Helvetica"/>
                <a:cs typeface="Helvetica"/>
              </a:rPr>
              <a:t>/</a:t>
            </a:r>
            <a:r>
              <a:rPr lang="en-US" sz="1600" dirty="0" smtClean="0">
                <a:latin typeface="Helvetica"/>
                <a:cs typeface="Helvetica"/>
              </a:rPr>
              <a:t>TLE bind to overlapping region in Tcf/Lef (Weiss and Daniels, 2005). </a:t>
            </a:r>
            <a:endParaRPr lang="en-US" sz="1600" dirty="0">
              <a:latin typeface="Helvetica"/>
              <a:cs typeface="Helvetica"/>
            </a:endParaRPr>
          </a:p>
        </p:txBody>
      </p:sp>
    </p:spTree>
    <p:extLst>
      <p:ext uri="{BB962C8B-B14F-4D97-AF65-F5344CB8AC3E}">
        <p14:creationId xmlns:p14="http://schemas.microsoft.com/office/powerpoint/2010/main" val="2706534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p:bldP spid="15" grpId="0"/>
      <p:bldP spid="16" grpId="0"/>
      <p:bldP spid="17" grpId="0" animBg="1"/>
      <p:bldP spid="18" grpId="0" animBg="1"/>
      <p:bldP spid="20" grpId="0" animBg="1"/>
      <p:bldP spid="24" grpId="0"/>
      <p:bldP spid="25" grpId="0"/>
      <p:bldP spid="26" grpId="0"/>
      <p:bldP spid="27" grpId="0" animBg="1"/>
      <p:bldP spid="28" grpId="0" animBg="1"/>
      <p:bldP spid="29" grpId="0" animBg="1"/>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a:latin typeface="Helvetica"/>
                <a:cs typeface="Helvetica"/>
              </a:rPr>
              <a:t> </a:t>
            </a:r>
            <a:r>
              <a:rPr lang="en-US" sz="2400" b="1" dirty="0" smtClean="0">
                <a:latin typeface="Helvetica"/>
                <a:cs typeface="Helvetica"/>
              </a:rPr>
              <a:t>3. </a:t>
            </a:r>
            <a:r>
              <a:rPr lang="en-US" sz="2400" b="1" dirty="0">
                <a:latin typeface="Helvetica"/>
                <a:cs typeface="Helvetica"/>
              </a:rPr>
              <a:t>P</a:t>
            </a:r>
            <a:r>
              <a:rPr lang="en-US" sz="2400" b="1" dirty="0" smtClean="0">
                <a:latin typeface="Helvetica"/>
                <a:cs typeface="Helvetica"/>
              </a:rPr>
              <a:t>osttranslational </a:t>
            </a:r>
            <a:r>
              <a:rPr lang="en-US" sz="2400" b="1" dirty="0">
                <a:latin typeface="Helvetica"/>
                <a:cs typeface="Helvetica"/>
              </a:rPr>
              <a:t>modification</a:t>
            </a:r>
            <a:r>
              <a:rPr lang="en-US" sz="2400" dirty="0">
                <a:latin typeface="Helvetica"/>
                <a:cs typeface="Helvetica"/>
              </a:rPr>
              <a:t> </a:t>
            </a:r>
          </a:p>
        </p:txBody>
      </p:sp>
      <p:sp>
        <p:nvSpPr>
          <p:cNvPr id="4" name="Rectangle 3"/>
          <p:cNvSpPr/>
          <p:nvPr/>
        </p:nvSpPr>
        <p:spPr>
          <a:xfrm>
            <a:off x="247357" y="875774"/>
            <a:ext cx="3890208" cy="338554"/>
          </a:xfrm>
          <a:prstGeom prst="rect">
            <a:avLst/>
          </a:prstGeom>
        </p:spPr>
        <p:txBody>
          <a:bodyPr wrap="none">
            <a:spAutoFit/>
          </a:bodyPr>
          <a:lstStyle/>
          <a:p>
            <a:r>
              <a:rPr lang="en-US" sz="1600" b="1" dirty="0">
                <a:latin typeface="Helvetica"/>
                <a:cs typeface="Helvetica"/>
              </a:rPr>
              <a:t>P</a:t>
            </a:r>
            <a:r>
              <a:rPr lang="en-US" sz="1600" b="1" dirty="0" smtClean="0">
                <a:latin typeface="Helvetica"/>
                <a:cs typeface="Helvetica"/>
              </a:rPr>
              <a:t>oly</a:t>
            </a:r>
            <a:r>
              <a:rPr lang="en-US" sz="1600" b="1" dirty="0">
                <a:latin typeface="Helvetica"/>
                <a:cs typeface="Helvetica"/>
              </a:rPr>
              <a:t>(ADP-ribosy)</a:t>
            </a:r>
            <a:r>
              <a:rPr lang="en-US" sz="1600" b="1" dirty="0" smtClean="0">
                <a:latin typeface="Helvetica"/>
                <a:cs typeface="Helvetica"/>
              </a:rPr>
              <a:t>lation (</a:t>
            </a:r>
            <a:r>
              <a:rPr lang="en-US" sz="1600" b="1" dirty="0" err="1" smtClean="0">
                <a:latin typeface="Helvetica"/>
                <a:cs typeface="Helvetica"/>
              </a:rPr>
              <a:t>Ju</a:t>
            </a:r>
            <a:r>
              <a:rPr lang="en-US" sz="1600" b="1" dirty="0" smtClean="0">
                <a:latin typeface="Helvetica"/>
                <a:cs typeface="Helvetica"/>
              </a:rPr>
              <a:t> et al, 2004) </a:t>
            </a:r>
            <a:endParaRPr lang="en-US" sz="1600" b="1" dirty="0">
              <a:latin typeface="Helvetica"/>
              <a:cs typeface="Helvetica"/>
            </a:endParaRPr>
          </a:p>
        </p:txBody>
      </p:sp>
      <p:pic>
        <p:nvPicPr>
          <p:cNvPr id="30" name="Picture 29" descr="camkii 2.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934" y="1365909"/>
            <a:ext cx="4199165" cy="1524354"/>
          </a:xfrm>
          <a:prstGeom prst="rect">
            <a:avLst/>
          </a:prstGeom>
        </p:spPr>
      </p:pic>
      <p:pic>
        <p:nvPicPr>
          <p:cNvPr id="32" name="Picture 31" descr="Camkii 1.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357" y="1463154"/>
            <a:ext cx="3860800" cy="1427109"/>
          </a:xfrm>
          <a:prstGeom prst="rect">
            <a:avLst/>
          </a:prstGeom>
        </p:spPr>
      </p:pic>
      <p:sp>
        <p:nvSpPr>
          <p:cNvPr id="33" name="Rectangle 32"/>
          <p:cNvSpPr/>
          <p:nvPr/>
        </p:nvSpPr>
        <p:spPr>
          <a:xfrm>
            <a:off x="247357" y="3542774"/>
            <a:ext cx="8554345" cy="338554"/>
          </a:xfrm>
          <a:prstGeom prst="rect">
            <a:avLst/>
          </a:prstGeom>
        </p:spPr>
        <p:txBody>
          <a:bodyPr wrap="none">
            <a:spAutoFit/>
          </a:bodyPr>
          <a:lstStyle/>
          <a:p>
            <a:r>
              <a:rPr lang="en-US" sz="1600" b="1" dirty="0" smtClean="0">
                <a:latin typeface="Helvetica"/>
                <a:cs typeface="Helvetica"/>
              </a:rPr>
              <a:t>Phosphorylation (</a:t>
            </a:r>
            <a:r>
              <a:rPr lang="en-US" sz="1600" b="1" u="sng" dirty="0" smtClean="0">
                <a:latin typeface="Helvetica"/>
                <a:cs typeface="Helvetica"/>
              </a:rPr>
              <a:t>Choi et al, 2005</a:t>
            </a:r>
            <a:r>
              <a:rPr lang="en-US" sz="1600" b="1" dirty="0" smtClean="0">
                <a:latin typeface="Helvetica"/>
                <a:cs typeface="Helvetica"/>
              </a:rPr>
              <a:t>, </a:t>
            </a:r>
            <a:r>
              <a:rPr lang="en-US" sz="1600" b="1" dirty="0" err="1" smtClean="0">
                <a:latin typeface="Helvetica"/>
                <a:cs typeface="Helvetica"/>
              </a:rPr>
              <a:t>Hasson</a:t>
            </a:r>
            <a:r>
              <a:rPr lang="en-US" sz="1600" b="1" dirty="0" smtClean="0">
                <a:latin typeface="Helvetica"/>
                <a:cs typeface="Helvetica"/>
              </a:rPr>
              <a:t> et al, 2005, </a:t>
            </a:r>
            <a:r>
              <a:rPr lang="en-US" sz="1600" b="1" dirty="0" err="1" smtClean="0">
                <a:latin typeface="Helvetica"/>
                <a:cs typeface="Helvetica"/>
              </a:rPr>
              <a:t>Nuthall</a:t>
            </a:r>
            <a:r>
              <a:rPr lang="en-US" sz="1600" b="1" dirty="0" smtClean="0">
                <a:latin typeface="Helvetica"/>
                <a:cs typeface="Helvetica"/>
              </a:rPr>
              <a:t> et al, 2002, </a:t>
            </a:r>
            <a:r>
              <a:rPr lang="en-US" sz="1600" b="1" dirty="0" err="1" smtClean="0">
                <a:latin typeface="Helvetica"/>
                <a:cs typeface="Helvetica"/>
              </a:rPr>
              <a:t>Nuthall</a:t>
            </a:r>
            <a:r>
              <a:rPr lang="en-US" sz="1600" b="1" dirty="0" smtClean="0">
                <a:latin typeface="Helvetica"/>
                <a:cs typeface="Helvetica"/>
              </a:rPr>
              <a:t> 2004) </a:t>
            </a:r>
            <a:endParaRPr lang="en-US" sz="1600" b="1" dirty="0">
              <a:latin typeface="Helvetica"/>
              <a:cs typeface="Helvetica"/>
            </a:endParaRPr>
          </a:p>
        </p:txBody>
      </p:sp>
      <p:pic>
        <p:nvPicPr>
          <p:cNvPr id="34" name="Picture 33" descr="hipk2 1.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4999" y="4222624"/>
            <a:ext cx="3721099" cy="1415683"/>
          </a:xfrm>
          <a:prstGeom prst="rect">
            <a:avLst/>
          </a:prstGeom>
        </p:spPr>
      </p:pic>
      <p:pic>
        <p:nvPicPr>
          <p:cNvPr id="35" name="Picture 34" descr="hipk2 ii.tiff"/>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4999" y="4285959"/>
            <a:ext cx="3644900" cy="1352348"/>
          </a:xfrm>
          <a:prstGeom prst="rect">
            <a:avLst/>
          </a:prstGeom>
        </p:spPr>
      </p:pic>
    </p:spTree>
    <p:extLst>
      <p:ext uri="{BB962C8B-B14F-4D97-AF65-F5344CB8AC3E}">
        <p14:creationId xmlns:p14="http://schemas.microsoft.com/office/powerpoint/2010/main" val="1736037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364"/>
            <a:ext cx="8229600" cy="734328"/>
          </a:xfrm>
        </p:spPr>
        <p:txBody>
          <a:bodyPr>
            <a:normAutofit/>
          </a:bodyPr>
          <a:lstStyle/>
          <a:p>
            <a:r>
              <a:rPr lang="en-US" sz="2400" b="1" dirty="0" smtClean="0">
                <a:latin typeface="Helvetica"/>
                <a:cs typeface="Helvetica"/>
              </a:rPr>
              <a:t>4. </a:t>
            </a:r>
            <a:r>
              <a:rPr lang="en-US" sz="2400" b="1" dirty="0">
                <a:latin typeface="Helvetica"/>
                <a:cs typeface="Helvetica"/>
              </a:rPr>
              <a:t>Interactions with </a:t>
            </a:r>
            <a:r>
              <a:rPr lang="en-US" sz="2400" b="1" dirty="0" smtClean="0">
                <a:latin typeface="Helvetica"/>
                <a:cs typeface="Helvetica"/>
              </a:rPr>
              <a:t>AES/Grg5 </a:t>
            </a:r>
            <a:endParaRPr lang="en-US" sz="2400" b="1" dirty="0">
              <a:latin typeface="Helvetica"/>
              <a:cs typeface="Helvetica"/>
            </a:endParaRPr>
          </a:p>
        </p:txBody>
      </p:sp>
      <p:pic>
        <p:nvPicPr>
          <p:cNvPr id="3" name="Picture 2" descr="mammalian gro.tiff"/>
          <p:cNvPicPr>
            <a:picLocks noChangeAspect="1"/>
          </p:cNvPicPr>
          <p:nvPr/>
        </p:nvPicPr>
        <p:blipFill rotWithShape="1">
          <a:blip r:embed="rId3" cstate="email">
            <a:extLst>
              <a:ext uri="{28A0092B-C50C-407E-A947-70E740481C1C}">
                <a14:useLocalDpi xmlns:a14="http://schemas.microsoft.com/office/drawing/2010/main"/>
              </a:ext>
            </a:extLst>
          </a:blip>
          <a:srcRect t="72674" r="55972" b="17144"/>
          <a:stretch/>
        </p:blipFill>
        <p:spPr>
          <a:xfrm>
            <a:off x="457200" y="1027238"/>
            <a:ext cx="2641600" cy="424989"/>
          </a:xfrm>
          <a:prstGeom prst="rect">
            <a:avLst/>
          </a:prstGeom>
        </p:spPr>
      </p:pic>
      <p:sp>
        <p:nvSpPr>
          <p:cNvPr id="24" name="Oval 23"/>
          <p:cNvSpPr/>
          <p:nvPr/>
        </p:nvSpPr>
        <p:spPr>
          <a:xfrm>
            <a:off x="686998" y="2648130"/>
            <a:ext cx="1037695" cy="876298"/>
          </a:xfrm>
          <a:prstGeom prst="ellipse">
            <a:avLst/>
          </a:prstGeom>
          <a:solidFill>
            <a:srgbClr val="800000"/>
          </a:solidFill>
          <a:ln>
            <a:solidFill>
              <a:srgbClr val="800000"/>
            </a:solidFill>
          </a:ln>
          <a:scene3d>
            <a:camera prst="isometricOffAxis2Righ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Gro</a:t>
            </a:r>
            <a:endParaRPr lang="en-US" sz="2400" b="1" dirty="0">
              <a:latin typeface="Helvetica"/>
              <a:cs typeface="Helvetica"/>
            </a:endParaRPr>
          </a:p>
        </p:txBody>
      </p:sp>
      <p:cxnSp>
        <p:nvCxnSpPr>
          <p:cNvPr id="25" name="Straight Connector 24"/>
          <p:cNvCxnSpPr/>
          <p:nvPr/>
        </p:nvCxnSpPr>
        <p:spPr>
          <a:xfrm>
            <a:off x="1205846" y="5523761"/>
            <a:ext cx="6154408" cy="1588"/>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2185394" y="4783236"/>
            <a:ext cx="1497899" cy="742385"/>
          </a:xfrm>
          <a:prstGeom prst="ellipse">
            <a:avLst/>
          </a:prstGeom>
          <a:solidFill>
            <a:srgbClr val="4B365C"/>
          </a:solidFill>
          <a:ln>
            <a:solidFill>
              <a:srgbClr val="4B365C"/>
            </a:solidFill>
          </a:ln>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Tcf/Lef</a:t>
            </a:r>
            <a:endParaRPr lang="en-US" b="1" dirty="0">
              <a:latin typeface="Helvetica"/>
              <a:cs typeface="Helvetica"/>
            </a:endParaRPr>
          </a:p>
        </p:txBody>
      </p:sp>
      <p:cxnSp>
        <p:nvCxnSpPr>
          <p:cNvPr id="27" name="Straight Connector 26"/>
          <p:cNvCxnSpPr/>
          <p:nvPr/>
        </p:nvCxnSpPr>
        <p:spPr>
          <a:xfrm flipV="1">
            <a:off x="2498224" y="5530186"/>
            <a:ext cx="879211" cy="1588"/>
          </a:xfrm>
          <a:prstGeom prst="line">
            <a:avLst/>
          </a:prstGeom>
          <a:ln w="50800" cap="flat" cmpd="sng" algn="ctr">
            <a:solidFill>
              <a:srgbClr val="4B365C"/>
            </a:solidFill>
            <a:prstDash val="solid"/>
            <a:round/>
            <a:headEnd type="none" w="med" len="med"/>
            <a:tailEnd type="none" w="med" len="med"/>
          </a:ln>
        </p:spPr>
        <p:style>
          <a:lnRef idx="2">
            <a:schemeClr val="accent4"/>
          </a:lnRef>
          <a:fillRef idx="0">
            <a:schemeClr val="accent4"/>
          </a:fillRef>
          <a:effectRef idx="1">
            <a:schemeClr val="accent4"/>
          </a:effectRef>
          <a:fontRef idx="minor">
            <a:schemeClr val="tx1"/>
          </a:fontRef>
        </p:style>
      </p:cxnSp>
      <p:cxnSp>
        <p:nvCxnSpPr>
          <p:cNvPr id="28" name="Straight Connector 27"/>
          <p:cNvCxnSpPr/>
          <p:nvPr/>
        </p:nvCxnSpPr>
        <p:spPr>
          <a:xfrm rot="16200000" flipH="1">
            <a:off x="5450736" y="5247457"/>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5701641" y="4948833"/>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828641" y="5154429"/>
            <a:ext cx="3174999" cy="369332"/>
          </a:xfrm>
          <a:prstGeom prst="rect">
            <a:avLst/>
          </a:prstGeom>
          <a:noFill/>
        </p:spPr>
        <p:txBody>
          <a:bodyPr wrap="square" rtlCol="0">
            <a:spAutoFit/>
          </a:bodyPr>
          <a:lstStyle/>
          <a:p>
            <a:r>
              <a:rPr lang="en-US" b="1" i="1" dirty="0" smtClean="0">
                <a:latin typeface="Helvetica"/>
                <a:cs typeface="Helvetica"/>
              </a:rPr>
              <a:t> Tcf/Lef target genes</a:t>
            </a:r>
            <a:endParaRPr lang="en-US" b="1" i="1" dirty="0">
              <a:latin typeface="Helvetica"/>
              <a:cs typeface="Helvetica"/>
            </a:endParaRPr>
          </a:p>
        </p:txBody>
      </p:sp>
      <p:sp>
        <p:nvSpPr>
          <p:cNvPr id="31" name="Rectangle 30"/>
          <p:cNvSpPr/>
          <p:nvPr/>
        </p:nvSpPr>
        <p:spPr>
          <a:xfrm>
            <a:off x="6457627" y="4750578"/>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endParaRPr>
          </a:p>
        </p:txBody>
      </p:sp>
      <p:sp>
        <p:nvSpPr>
          <p:cNvPr id="32" name="Freeform 31"/>
          <p:cNvSpPr/>
          <p:nvPr/>
        </p:nvSpPr>
        <p:spPr>
          <a:xfrm>
            <a:off x="4132227" y="3363548"/>
            <a:ext cx="2610983" cy="880064"/>
          </a:xfrm>
          <a:custGeom>
            <a:avLst/>
            <a:gdLst>
              <a:gd name="connsiteX0" fmla="*/ 0 w 2658533"/>
              <a:gd name="connsiteY0" fmla="*/ 804333 h 804333"/>
              <a:gd name="connsiteX1" fmla="*/ 2159000 w 2658533"/>
              <a:gd name="connsiteY1" fmla="*/ 80433 h 804333"/>
              <a:gd name="connsiteX2" fmla="*/ 2590800 w 2658533"/>
              <a:gd name="connsiteY2" fmla="*/ 321733 h 804333"/>
              <a:gd name="connsiteX3" fmla="*/ 2565400 w 2658533"/>
              <a:gd name="connsiteY3" fmla="*/ 321733 h 804333"/>
            </a:gdLst>
            <a:ahLst/>
            <a:cxnLst>
              <a:cxn ang="0">
                <a:pos x="connsiteX0" y="connsiteY0"/>
              </a:cxn>
              <a:cxn ang="0">
                <a:pos x="connsiteX1" y="connsiteY1"/>
              </a:cxn>
              <a:cxn ang="0">
                <a:pos x="connsiteX2" y="connsiteY2"/>
              </a:cxn>
              <a:cxn ang="0">
                <a:pos x="connsiteX3" y="connsiteY3"/>
              </a:cxn>
            </a:cxnLst>
            <a:rect l="l" t="t" r="r" b="b"/>
            <a:pathLst>
              <a:path w="2658533" h="804333">
                <a:moveTo>
                  <a:pt x="0" y="804333"/>
                </a:moveTo>
                <a:cubicBezTo>
                  <a:pt x="863600" y="482599"/>
                  <a:pt x="1727200" y="160866"/>
                  <a:pt x="2159000" y="80433"/>
                </a:cubicBezTo>
                <a:cubicBezTo>
                  <a:pt x="2590800" y="0"/>
                  <a:pt x="2523067" y="281516"/>
                  <a:pt x="2590800" y="321733"/>
                </a:cubicBezTo>
                <a:cubicBezTo>
                  <a:pt x="2658533" y="361950"/>
                  <a:pt x="2565400" y="321733"/>
                  <a:pt x="2565400" y="321733"/>
                </a:cubicBezTo>
              </a:path>
            </a:pathLst>
          </a:custGeom>
          <a:ln w="63500" cap="flat" cmpd="sng" algn="ctr">
            <a:solidFill>
              <a:srgbClr val="008000"/>
            </a:solidFill>
            <a:prstDash val="solid"/>
            <a:round/>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33" name="Oval 32"/>
          <p:cNvSpPr/>
          <p:nvPr/>
        </p:nvSpPr>
        <p:spPr>
          <a:xfrm>
            <a:off x="1000765" y="2398362"/>
            <a:ext cx="723928" cy="499535"/>
          </a:xfrm>
          <a:prstGeom prst="ellipse">
            <a:avLst/>
          </a:prstGeom>
          <a:solidFill>
            <a:schemeClr val="tx2">
              <a:lumMod val="75000"/>
            </a:schemeClr>
          </a:solidFill>
          <a:ln>
            <a:solidFill>
              <a:schemeClr val="tx2"/>
            </a:solidFill>
          </a:ln>
          <a:scene3d>
            <a:camera prst="isometricOffAxis1Righ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latin typeface="Helvetica"/>
                <a:cs typeface="Helvetica"/>
              </a:rPr>
              <a:t>AES</a:t>
            </a:r>
            <a:endParaRPr lang="en-US" sz="1200" b="1" dirty="0">
              <a:latin typeface="Helvetica"/>
              <a:cs typeface="Helvetica"/>
            </a:endParaRPr>
          </a:p>
        </p:txBody>
      </p:sp>
      <p:sp>
        <p:nvSpPr>
          <p:cNvPr id="34" name="TextBox 33"/>
          <p:cNvSpPr txBox="1"/>
          <p:nvPr/>
        </p:nvSpPr>
        <p:spPr>
          <a:xfrm>
            <a:off x="97621" y="3548424"/>
            <a:ext cx="2216450" cy="307777"/>
          </a:xfrm>
          <a:prstGeom prst="rect">
            <a:avLst/>
          </a:prstGeom>
          <a:noFill/>
        </p:spPr>
        <p:txBody>
          <a:bodyPr wrap="square" rtlCol="0">
            <a:spAutoFit/>
          </a:bodyPr>
          <a:lstStyle/>
          <a:p>
            <a:r>
              <a:rPr lang="en-US" sz="1400" b="1" dirty="0" smtClean="0">
                <a:latin typeface="Helvetica"/>
                <a:cs typeface="Helvetica"/>
              </a:rPr>
              <a:t>Inactive complex</a:t>
            </a:r>
            <a:endParaRPr lang="en-US" sz="1400" b="1" dirty="0">
              <a:latin typeface="Helvetica"/>
              <a:cs typeface="Helvetica"/>
            </a:endParaRPr>
          </a:p>
        </p:txBody>
      </p:sp>
      <p:sp>
        <p:nvSpPr>
          <p:cNvPr id="35" name="Oval 34"/>
          <p:cNvSpPr/>
          <p:nvPr/>
        </p:nvSpPr>
        <p:spPr>
          <a:xfrm>
            <a:off x="2736836" y="4487929"/>
            <a:ext cx="723928" cy="578562"/>
          </a:xfrm>
          <a:prstGeom prst="ellipse">
            <a:avLst/>
          </a:prstGeom>
          <a:solidFill>
            <a:schemeClr val="tx2">
              <a:lumMod val="75000"/>
            </a:schemeClr>
          </a:solidFill>
          <a:ln>
            <a:solidFill>
              <a:schemeClr val="tx2"/>
            </a:solidFill>
          </a:ln>
          <a:scene3d>
            <a:camera prst="perspectiveContrastingLeftFacing"/>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latin typeface="Helvetica"/>
                <a:cs typeface="Helvetica"/>
              </a:rPr>
              <a:t>AES</a:t>
            </a:r>
            <a:endParaRPr lang="en-US" sz="1200" b="1" dirty="0">
              <a:latin typeface="Helvetica"/>
              <a:cs typeface="Helvetica"/>
            </a:endParaRPr>
          </a:p>
        </p:txBody>
      </p:sp>
      <p:sp>
        <p:nvSpPr>
          <p:cNvPr id="36" name="Oval 35"/>
          <p:cNvSpPr/>
          <p:nvPr/>
        </p:nvSpPr>
        <p:spPr>
          <a:xfrm>
            <a:off x="2880892" y="4243612"/>
            <a:ext cx="1037695" cy="876298"/>
          </a:xfrm>
          <a:prstGeom prst="ellipse">
            <a:avLst/>
          </a:prstGeom>
          <a:solidFill>
            <a:srgbClr val="800000"/>
          </a:solidFill>
          <a:ln>
            <a:solidFill>
              <a:srgbClr val="800000"/>
            </a:solidFill>
          </a:ln>
          <a:scene3d>
            <a:camera prst="isometricOffAxis2Lef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Gro</a:t>
            </a:r>
            <a:endParaRPr lang="en-US" b="1" dirty="0">
              <a:latin typeface="Helvetica"/>
              <a:cs typeface="Helvetica"/>
            </a:endParaRPr>
          </a:p>
        </p:txBody>
      </p:sp>
      <p:sp>
        <p:nvSpPr>
          <p:cNvPr id="37" name="Oval 36"/>
          <p:cNvSpPr/>
          <p:nvPr/>
        </p:nvSpPr>
        <p:spPr>
          <a:xfrm>
            <a:off x="2061105" y="1960213"/>
            <a:ext cx="1037695" cy="876298"/>
          </a:xfrm>
          <a:prstGeom prst="ellipse">
            <a:avLst/>
          </a:prstGeom>
          <a:solidFill>
            <a:srgbClr val="800000"/>
          </a:solidFill>
          <a:ln>
            <a:solidFill>
              <a:srgbClr val="800000"/>
            </a:solidFill>
          </a:ln>
          <a:scene3d>
            <a:camera prst="isometricOffAxis2Lef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Gro</a:t>
            </a:r>
            <a:endParaRPr lang="en-US" b="1" dirty="0">
              <a:latin typeface="Helvetica"/>
              <a:cs typeface="Helvetica"/>
            </a:endParaRPr>
          </a:p>
        </p:txBody>
      </p:sp>
      <p:sp>
        <p:nvSpPr>
          <p:cNvPr id="38" name="TextBox 37"/>
          <p:cNvSpPr txBox="1"/>
          <p:nvPr/>
        </p:nvSpPr>
        <p:spPr>
          <a:xfrm>
            <a:off x="796386" y="4492139"/>
            <a:ext cx="2664378" cy="307777"/>
          </a:xfrm>
          <a:prstGeom prst="rect">
            <a:avLst/>
          </a:prstGeom>
          <a:noFill/>
        </p:spPr>
        <p:txBody>
          <a:bodyPr wrap="square" rtlCol="0">
            <a:spAutoFit/>
          </a:bodyPr>
          <a:lstStyle/>
          <a:p>
            <a:r>
              <a:rPr lang="en-US" sz="1400" b="1" dirty="0" smtClean="0">
                <a:latin typeface="Helvetica"/>
                <a:cs typeface="Helvetica"/>
              </a:rPr>
              <a:t>Binds to repressor</a:t>
            </a:r>
            <a:endParaRPr lang="en-US" sz="1400" b="1" dirty="0">
              <a:latin typeface="Helvetica"/>
              <a:cs typeface="Helvetica"/>
            </a:endParaRPr>
          </a:p>
        </p:txBody>
      </p:sp>
      <p:sp>
        <p:nvSpPr>
          <p:cNvPr id="39" name="Freeform 38"/>
          <p:cNvSpPr/>
          <p:nvPr/>
        </p:nvSpPr>
        <p:spPr>
          <a:xfrm>
            <a:off x="4439993" y="3896331"/>
            <a:ext cx="1582429" cy="694561"/>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40" name="Straight Connector 39"/>
          <p:cNvCxnSpPr/>
          <p:nvPr/>
        </p:nvCxnSpPr>
        <p:spPr>
          <a:xfrm flipV="1">
            <a:off x="5759645" y="4487929"/>
            <a:ext cx="525554" cy="95514"/>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41" name="Rectangle 40"/>
          <p:cNvSpPr/>
          <p:nvPr/>
        </p:nvSpPr>
        <p:spPr>
          <a:xfrm>
            <a:off x="6579881" y="4749965"/>
            <a:ext cx="569387" cy="400110"/>
          </a:xfrm>
          <a:prstGeom prst="rect">
            <a:avLst/>
          </a:prstGeom>
        </p:spPr>
        <p:txBody>
          <a:bodyPr wrap="none">
            <a:spAutoFit/>
          </a:bodyPr>
          <a:lstStyle/>
          <a:p>
            <a:r>
              <a:rPr lang="en-US" sz="2000" b="1" dirty="0" smtClean="0">
                <a:solidFill>
                  <a:srgbClr val="008000"/>
                </a:solidFill>
                <a:latin typeface="Helvetica"/>
                <a:cs typeface="Helvetica"/>
              </a:rPr>
              <a:t>ON</a:t>
            </a:r>
            <a:endParaRPr lang="en-US" sz="2000" b="1" dirty="0">
              <a:solidFill>
                <a:srgbClr val="008000"/>
              </a:solidFill>
              <a:latin typeface="Helvetica"/>
              <a:cs typeface="Helvetica"/>
            </a:endParaRPr>
          </a:p>
        </p:txBody>
      </p:sp>
      <p:sp>
        <p:nvSpPr>
          <p:cNvPr id="42" name="Oval 41"/>
          <p:cNvSpPr/>
          <p:nvPr/>
        </p:nvSpPr>
        <p:spPr>
          <a:xfrm>
            <a:off x="3421985" y="3241454"/>
            <a:ext cx="1037695" cy="876298"/>
          </a:xfrm>
          <a:prstGeom prst="ellipse">
            <a:avLst/>
          </a:prstGeom>
          <a:solidFill>
            <a:srgbClr val="800000"/>
          </a:solidFill>
          <a:ln>
            <a:solidFill>
              <a:srgbClr val="800000"/>
            </a:solidFill>
          </a:ln>
          <a:scene3d>
            <a:camera prst="isometricOffAxis2Lef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latin typeface="Helvetica"/>
                <a:cs typeface="Helvetica"/>
              </a:rPr>
              <a:t>Gro</a:t>
            </a:r>
            <a:endParaRPr lang="en-US" b="1" dirty="0">
              <a:latin typeface="Helvetica"/>
              <a:cs typeface="Helvetica"/>
            </a:endParaRPr>
          </a:p>
        </p:txBody>
      </p:sp>
      <p:sp>
        <p:nvSpPr>
          <p:cNvPr id="4" name="TextBox 3"/>
          <p:cNvSpPr txBox="1"/>
          <p:nvPr/>
        </p:nvSpPr>
        <p:spPr>
          <a:xfrm>
            <a:off x="3338092" y="806051"/>
            <a:ext cx="5805908" cy="2862323"/>
          </a:xfrm>
          <a:prstGeom prst="rect">
            <a:avLst/>
          </a:prstGeom>
          <a:noFill/>
        </p:spPr>
        <p:txBody>
          <a:bodyPr wrap="square" rtlCol="0">
            <a:spAutoFit/>
          </a:bodyPr>
          <a:lstStyle/>
          <a:p>
            <a:pPr marL="285750" indent="-285750">
              <a:buFont typeface="Arial"/>
              <a:buChar char="•"/>
            </a:pPr>
            <a:r>
              <a:rPr lang="en-US" dirty="0" smtClean="0">
                <a:latin typeface="Helvetica"/>
                <a:cs typeface="Helvetica"/>
              </a:rPr>
              <a:t>AES/Grg5 interacts with longer Gro/TLE members, which would sequester it into an inactive complex.</a:t>
            </a:r>
          </a:p>
          <a:p>
            <a:pPr marL="285750" indent="-285750">
              <a:buFont typeface="Arial"/>
              <a:buChar char="•"/>
            </a:pPr>
            <a:endParaRPr lang="en-US" dirty="0">
              <a:latin typeface="Helvetica"/>
              <a:cs typeface="Helvetica"/>
            </a:endParaRPr>
          </a:p>
          <a:p>
            <a:pPr marL="285750" indent="-285750">
              <a:buFont typeface="Arial"/>
              <a:buChar char="•"/>
            </a:pPr>
            <a:r>
              <a:rPr lang="en-US" dirty="0" smtClean="0">
                <a:latin typeface="Helvetica"/>
                <a:cs typeface="Helvetica"/>
              </a:rPr>
              <a:t>Interact with the DNA binding repressor via the Q domain (</a:t>
            </a:r>
            <a:r>
              <a:rPr lang="en-US" dirty="0" err="1" smtClean="0">
                <a:latin typeface="Helvetica"/>
                <a:cs typeface="Helvetica"/>
              </a:rPr>
              <a:t>Brantjes</a:t>
            </a:r>
            <a:r>
              <a:rPr lang="en-US" dirty="0" smtClean="0">
                <a:latin typeface="Helvetica"/>
                <a:cs typeface="Helvetica"/>
              </a:rPr>
              <a:t> et al, 2001).</a:t>
            </a:r>
          </a:p>
          <a:p>
            <a:pPr marL="285750" indent="-285750">
              <a:buFont typeface="Arial"/>
              <a:buChar char="•"/>
            </a:pPr>
            <a:endParaRPr lang="en-US" dirty="0">
              <a:latin typeface="Helvetica"/>
              <a:cs typeface="Helvetica"/>
            </a:endParaRPr>
          </a:p>
          <a:p>
            <a:pPr marL="285750" indent="-285750">
              <a:buFont typeface="Arial"/>
              <a:buChar char="•"/>
            </a:pPr>
            <a:r>
              <a:rPr lang="en-US" dirty="0" smtClean="0">
                <a:latin typeface="Helvetica"/>
                <a:cs typeface="Helvetica"/>
              </a:rPr>
              <a:t>AES/Grg5 cannot interact with Rpd3/HDAC1 (</a:t>
            </a:r>
            <a:r>
              <a:rPr lang="en-US" dirty="0" err="1" smtClean="0">
                <a:latin typeface="Helvetica"/>
                <a:cs typeface="Helvetica"/>
              </a:rPr>
              <a:t>Brantjes</a:t>
            </a:r>
            <a:r>
              <a:rPr lang="en-US" dirty="0">
                <a:latin typeface="Helvetica"/>
                <a:cs typeface="Helvetica"/>
              </a:rPr>
              <a:t> </a:t>
            </a:r>
            <a:r>
              <a:rPr lang="en-US" dirty="0" smtClean="0">
                <a:latin typeface="Helvetica"/>
                <a:cs typeface="Helvetica"/>
              </a:rPr>
              <a:t>et al, 2001).</a:t>
            </a:r>
          </a:p>
          <a:p>
            <a:endParaRPr lang="en-US" dirty="0"/>
          </a:p>
          <a:p>
            <a:endParaRPr lang="en-US" dirty="0"/>
          </a:p>
        </p:txBody>
      </p:sp>
    </p:spTree>
    <p:extLst>
      <p:ext uri="{BB962C8B-B14F-4D97-AF65-F5344CB8AC3E}">
        <p14:creationId xmlns:p14="http://schemas.microsoft.com/office/powerpoint/2010/main" val="34175482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p:bldP spid="31" grpId="1"/>
      <p:bldP spid="32" grpId="0" animBg="1"/>
      <p:bldP spid="33" grpId="0" animBg="1"/>
      <p:bldP spid="34" grpId="0"/>
      <p:bldP spid="35" grpId="0" animBg="1"/>
      <p:bldP spid="36" grpId="0" animBg="1"/>
      <p:bldP spid="37" grpId="0" animBg="1"/>
      <p:bldP spid="38" grpId="0"/>
      <p:bldP spid="39" grpId="0" animBg="1"/>
      <p:bldP spid="39" grpId="1" animBg="1"/>
      <p:bldP spid="41" grpId="0"/>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62000"/>
          </a:xfrm>
        </p:spPr>
        <p:txBody>
          <a:bodyPr>
            <a:normAutofit fontScale="90000"/>
          </a:bodyPr>
          <a:lstStyle/>
          <a:p>
            <a:pPr eaLnBrk="1" hangingPunct="1"/>
            <a:r>
              <a:rPr lang="en-US" sz="3200" b="1" dirty="0" smtClean="0">
                <a:solidFill>
                  <a:schemeClr val="tx1"/>
                </a:solidFill>
                <a:latin typeface="Helvetica"/>
                <a:cs typeface="Helvetica"/>
              </a:rPr>
              <a:t>Outline </a:t>
            </a:r>
            <a:br>
              <a:rPr lang="en-US" sz="3200" b="1" dirty="0" smtClean="0">
                <a:solidFill>
                  <a:schemeClr val="tx1"/>
                </a:solidFill>
                <a:latin typeface="Helvetica"/>
                <a:cs typeface="Helvetica"/>
              </a:rPr>
            </a:br>
            <a:endParaRPr lang="en-US" sz="1400" b="1" dirty="0" smtClean="0">
              <a:solidFill>
                <a:schemeClr val="tx1"/>
              </a:solidFill>
              <a:latin typeface="Helvetica"/>
              <a:cs typeface="Helvetica"/>
            </a:endParaRPr>
          </a:p>
        </p:txBody>
      </p:sp>
      <p:sp>
        <p:nvSpPr>
          <p:cNvPr id="4" name="Rectangle 3"/>
          <p:cNvSpPr>
            <a:spLocks noChangeArrowheads="1"/>
          </p:cNvSpPr>
          <p:nvPr/>
        </p:nvSpPr>
        <p:spPr bwMode="auto">
          <a:xfrm>
            <a:off x="0" y="914400"/>
            <a:ext cx="9144000" cy="800219"/>
          </a:xfrm>
          <a:prstGeom prst="rect">
            <a:avLst/>
          </a:prstGeom>
          <a:noFill/>
          <a:ln w="9525">
            <a:noFill/>
            <a:miter lim="800000"/>
            <a:headEnd/>
            <a:tailEnd/>
          </a:ln>
        </p:spPr>
        <p:txBody>
          <a:bodyPr wrap="square">
            <a:prstTxWarp prst="textNoShape">
              <a:avLst/>
            </a:prstTxWarp>
            <a:spAutoFit/>
          </a:bodyPr>
          <a:lstStyle/>
          <a:p>
            <a:pPr>
              <a:buFontTx/>
              <a:buBlip>
                <a:blip r:embed="rId3"/>
              </a:buBlip>
            </a:pPr>
            <a:r>
              <a:rPr lang="en-US" sz="2800" b="1" dirty="0">
                <a:latin typeface="Helvetica"/>
                <a:cs typeface="Helvetica"/>
              </a:rPr>
              <a:t>1</a:t>
            </a:r>
            <a:r>
              <a:rPr lang="en-US" b="1" dirty="0">
                <a:latin typeface="Helvetica"/>
                <a:ea typeface="Comic Sans MS" pitchFamily="-110" charset="0"/>
                <a:cs typeface="Helvetica"/>
              </a:rPr>
              <a:t>:  </a:t>
            </a:r>
            <a:r>
              <a:rPr lang="en-US" dirty="0">
                <a:latin typeface="Helvetica"/>
                <a:ea typeface="Comic Sans MS" pitchFamily="-110" charset="0"/>
                <a:cs typeface="Helvetica"/>
              </a:rPr>
              <a:t>To evaluate the in vivo function of the Gro </a:t>
            </a:r>
            <a:r>
              <a:rPr lang="en-US" dirty="0" smtClean="0">
                <a:latin typeface="Helvetica"/>
                <a:ea typeface="Comic Sans MS" pitchFamily="-110" charset="0"/>
                <a:cs typeface="Helvetica"/>
              </a:rPr>
              <a:t>central region through the overexpression </a:t>
            </a:r>
            <a:r>
              <a:rPr lang="en-US" dirty="0">
                <a:latin typeface="Helvetica"/>
                <a:ea typeface="Comic Sans MS" pitchFamily="-110" charset="0"/>
                <a:cs typeface="Helvetica"/>
              </a:rPr>
              <a:t>of central domain deletion variants in the wing and the embryo </a:t>
            </a:r>
          </a:p>
        </p:txBody>
      </p:sp>
      <p:sp>
        <p:nvSpPr>
          <p:cNvPr id="5" name="Rectangle 4"/>
          <p:cNvSpPr>
            <a:spLocks noChangeArrowheads="1"/>
          </p:cNvSpPr>
          <p:nvPr/>
        </p:nvSpPr>
        <p:spPr bwMode="auto">
          <a:xfrm>
            <a:off x="0" y="2176463"/>
            <a:ext cx="9144000" cy="892175"/>
          </a:xfrm>
          <a:prstGeom prst="rect">
            <a:avLst/>
          </a:prstGeom>
          <a:noFill/>
          <a:ln w="9525">
            <a:noFill/>
            <a:miter lim="800000"/>
            <a:headEnd/>
            <a:tailEnd/>
          </a:ln>
        </p:spPr>
        <p:txBody>
          <a:bodyPr>
            <a:prstTxWarp prst="textNoShape">
              <a:avLst/>
            </a:prstTxWarp>
            <a:spAutoFit/>
          </a:bodyPr>
          <a:lstStyle/>
          <a:p>
            <a:pPr>
              <a:buFontTx/>
              <a:buBlip>
                <a:blip r:embed="rId3"/>
              </a:buBlip>
            </a:pPr>
            <a:r>
              <a:rPr lang="en-US" sz="2800" b="1" dirty="0">
                <a:latin typeface="Helvetica"/>
                <a:cs typeface="Helvetica"/>
              </a:rPr>
              <a:t>2</a:t>
            </a:r>
            <a:r>
              <a:rPr lang="en-US" b="1" dirty="0">
                <a:latin typeface="Helvetica"/>
                <a:ea typeface="Comic Sans MS" pitchFamily="-110" charset="0"/>
                <a:cs typeface="Helvetica"/>
              </a:rPr>
              <a:t>: </a:t>
            </a:r>
            <a:r>
              <a:rPr lang="en-US" dirty="0">
                <a:latin typeface="Helvetica"/>
                <a:ea typeface="Comic Sans MS" pitchFamily="-110" charset="0"/>
                <a:cs typeface="Helvetica"/>
              </a:rPr>
              <a:t>To evaluate the roles of the Gro central domains in subcellular localization. </a:t>
            </a:r>
          </a:p>
        </p:txBody>
      </p:sp>
      <p:sp>
        <p:nvSpPr>
          <p:cNvPr id="6" name="Rectangle 5"/>
          <p:cNvSpPr>
            <a:spLocks noChangeArrowheads="1"/>
          </p:cNvSpPr>
          <p:nvPr/>
        </p:nvSpPr>
        <p:spPr bwMode="auto">
          <a:xfrm>
            <a:off x="0" y="3106738"/>
            <a:ext cx="9144000" cy="1077218"/>
          </a:xfrm>
          <a:prstGeom prst="rect">
            <a:avLst/>
          </a:prstGeom>
          <a:noFill/>
          <a:ln w="9525">
            <a:noFill/>
            <a:miter lim="800000"/>
            <a:headEnd/>
            <a:tailEnd/>
          </a:ln>
        </p:spPr>
        <p:txBody>
          <a:bodyPr>
            <a:prstTxWarp prst="textNoShape">
              <a:avLst/>
            </a:prstTxWarp>
            <a:spAutoFit/>
          </a:bodyPr>
          <a:lstStyle/>
          <a:p>
            <a:endParaRPr lang="en-US" dirty="0">
              <a:latin typeface="Helvetica"/>
              <a:ea typeface="Comic Sans MS" pitchFamily="-110" charset="0"/>
              <a:cs typeface="Helvetica"/>
            </a:endParaRPr>
          </a:p>
          <a:p>
            <a:pPr>
              <a:buFontTx/>
              <a:buBlip>
                <a:blip r:embed="rId3"/>
              </a:buBlip>
            </a:pPr>
            <a:r>
              <a:rPr lang="en-US" sz="2800" b="1" dirty="0">
                <a:latin typeface="Helvetica"/>
                <a:cs typeface="Helvetica"/>
              </a:rPr>
              <a:t>3: </a:t>
            </a:r>
            <a:r>
              <a:rPr lang="en-US" dirty="0">
                <a:latin typeface="Helvetica"/>
                <a:ea typeface="Comic Sans MS" pitchFamily="-110" charset="0"/>
                <a:cs typeface="Helvetica"/>
              </a:rPr>
              <a:t>To develop Gro genomic rescue constructs and employ them to determine the roles of the central domains in normal development</a:t>
            </a:r>
            <a:r>
              <a:rPr lang="en-US" dirty="0" smtClean="0">
                <a:latin typeface="Helvetica"/>
                <a:ea typeface="Comic Sans MS" pitchFamily="-110" charset="0"/>
                <a:cs typeface="Helvetica"/>
              </a:rPr>
              <a:t>. </a:t>
            </a:r>
            <a:endParaRPr lang="en-US" dirty="0">
              <a:latin typeface="Helvetica"/>
              <a:ea typeface="Comic Sans MS" pitchFamily="-110" charset="0"/>
              <a:cs typeface="Helvetica"/>
            </a:endParaRPr>
          </a:p>
        </p:txBody>
      </p:sp>
      <p:sp>
        <p:nvSpPr>
          <p:cNvPr id="7" name="Rectangle 6"/>
          <p:cNvSpPr>
            <a:spLocks noChangeArrowheads="1"/>
          </p:cNvSpPr>
          <p:nvPr/>
        </p:nvSpPr>
        <p:spPr bwMode="auto">
          <a:xfrm>
            <a:off x="0" y="4606925"/>
            <a:ext cx="9144000" cy="800219"/>
          </a:xfrm>
          <a:prstGeom prst="rect">
            <a:avLst/>
          </a:prstGeom>
          <a:noFill/>
          <a:ln w="9525">
            <a:noFill/>
            <a:miter lim="800000"/>
            <a:headEnd/>
            <a:tailEnd/>
          </a:ln>
        </p:spPr>
        <p:txBody>
          <a:bodyPr>
            <a:prstTxWarp prst="textNoShape">
              <a:avLst/>
            </a:prstTxWarp>
            <a:spAutoFit/>
          </a:bodyPr>
          <a:lstStyle/>
          <a:p>
            <a:endParaRPr lang="en-US" dirty="0">
              <a:latin typeface="Helvetica"/>
              <a:ea typeface="Comic Sans MS" pitchFamily="-110" charset="0"/>
              <a:cs typeface="Helvetica"/>
            </a:endParaRPr>
          </a:p>
          <a:p>
            <a:pPr>
              <a:buFontTx/>
              <a:buBlip>
                <a:blip r:embed="rId3"/>
              </a:buBlip>
            </a:pPr>
            <a:r>
              <a:rPr lang="en-US" sz="2800" b="1" dirty="0">
                <a:latin typeface="Helvetica"/>
                <a:cs typeface="Helvetica"/>
              </a:rPr>
              <a:t>4</a:t>
            </a:r>
            <a:r>
              <a:rPr lang="en-US" sz="2800" b="1" dirty="0" smtClean="0">
                <a:latin typeface="Helvetica"/>
                <a:cs typeface="Helvetica"/>
              </a:rPr>
              <a:t>: </a:t>
            </a:r>
            <a:r>
              <a:rPr lang="en-US" dirty="0">
                <a:latin typeface="Helvetica"/>
                <a:ea typeface="Comic Sans MS" pitchFamily="-110" charset="0"/>
                <a:cs typeface="Helvetica"/>
              </a:rPr>
              <a:t>To </a:t>
            </a:r>
            <a:r>
              <a:rPr lang="en-US" dirty="0" smtClean="0">
                <a:latin typeface="Helvetica"/>
                <a:ea typeface="Comic Sans MS" pitchFamily="-110" charset="0"/>
                <a:cs typeface="Helvetica"/>
              </a:rPr>
              <a:t>Identify proteins that interact with the individual Gro regions. </a:t>
            </a:r>
          </a:p>
        </p:txBody>
      </p:sp>
    </p:spTree>
    <p:extLst>
      <p:ext uri="{BB962C8B-B14F-4D97-AF65-F5344CB8AC3E}">
        <p14:creationId xmlns:p14="http://schemas.microsoft.com/office/powerpoint/2010/main" val="1165179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4300" y="368301"/>
            <a:ext cx="9144000" cy="762000"/>
          </a:xfrm>
        </p:spPr>
        <p:txBody>
          <a:bodyPr/>
          <a:lstStyle/>
          <a:p>
            <a:pPr eaLnBrk="1" hangingPunct="1"/>
            <a:r>
              <a:rPr lang="en-US" sz="2400" b="1" dirty="0" smtClean="0">
                <a:solidFill>
                  <a:schemeClr val="tx1"/>
                </a:solidFill>
                <a:latin typeface="Helvetica"/>
                <a:cs typeface="Helvetica"/>
              </a:rPr>
              <a:t>1: GAIN OF FUNCTION</a:t>
            </a:r>
            <a:r>
              <a:rPr lang="en-US" sz="3200" b="1" dirty="0" smtClean="0">
                <a:solidFill>
                  <a:schemeClr val="tx1"/>
                </a:solidFill>
                <a:latin typeface="Helvetica"/>
                <a:cs typeface="Helvetica"/>
              </a:rPr>
              <a:t/>
            </a:r>
            <a:br>
              <a:rPr lang="en-US" sz="3200" b="1" dirty="0" smtClean="0">
                <a:solidFill>
                  <a:schemeClr val="tx1"/>
                </a:solidFill>
                <a:latin typeface="Helvetica"/>
                <a:cs typeface="Helvetica"/>
              </a:rPr>
            </a:br>
            <a:r>
              <a:rPr lang="en-US" sz="3200" dirty="0" smtClean="0">
                <a:latin typeface="Helvetica"/>
                <a:ea typeface="Comic Sans MS" pitchFamily="-110" charset="0"/>
                <a:cs typeface="Helvetica"/>
              </a:rPr>
              <a:t/>
            </a:r>
            <a:br>
              <a:rPr lang="en-US" sz="3200" dirty="0" smtClean="0">
                <a:latin typeface="Helvetica"/>
                <a:ea typeface="Comic Sans MS" pitchFamily="-110" charset="0"/>
                <a:cs typeface="Helvetica"/>
              </a:rPr>
            </a:br>
            <a:r>
              <a:rPr lang="en-US" sz="3200" b="1" dirty="0" smtClean="0">
                <a:solidFill>
                  <a:schemeClr val="tx1"/>
                </a:solidFill>
                <a:latin typeface="Helvetica"/>
                <a:cs typeface="Helvetica"/>
              </a:rPr>
              <a:t/>
            </a:r>
            <a:br>
              <a:rPr lang="en-US" sz="3200" b="1" dirty="0" smtClean="0">
                <a:solidFill>
                  <a:schemeClr val="tx1"/>
                </a:solidFill>
                <a:latin typeface="Helvetica"/>
                <a:cs typeface="Helvetica"/>
              </a:rPr>
            </a:br>
            <a:endParaRPr lang="en-US" sz="1400" b="1" dirty="0" smtClean="0">
              <a:solidFill>
                <a:schemeClr val="tx1"/>
              </a:solidFill>
              <a:latin typeface="Helvetica"/>
              <a:cs typeface="Helvetica"/>
            </a:endParaRPr>
          </a:p>
        </p:txBody>
      </p:sp>
      <p:sp>
        <p:nvSpPr>
          <p:cNvPr id="23555" name="Rectangle 12"/>
          <p:cNvSpPr>
            <a:spLocks noChangeArrowheads="1"/>
          </p:cNvSpPr>
          <p:nvPr/>
        </p:nvSpPr>
        <p:spPr bwMode="auto">
          <a:xfrm>
            <a:off x="0" y="304801"/>
            <a:ext cx="8915400" cy="1169551"/>
          </a:xfrm>
          <a:prstGeom prst="rect">
            <a:avLst/>
          </a:prstGeom>
          <a:noFill/>
          <a:ln w="9525">
            <a:noFill/>
            <a:miter lim="800000"/>
            <a:headEnd/>
            <a:tailEnd/>
          </a:ln>
        </p:spPr>
        <p:txBody>
          <a:bodyPr wrap="square">
            <a:prstTxWarp prst="textNoShape">
              <a:avLst/>
            </a:prstTxWarp>
            <a:spAutoFit/>
          </a:bodyPr>
          <a:lstStyle/>
          <a:p>
            <a:pPr lvl="3" defTabSz="914400" fontAlgn="base">
              <a:spcBef>
                <a:spcPct val="0"/>
              </a:spcBef>
              <a:spcAft>
                <a:spcPct val="0"/>
              </a:spcAft>
              <a:buFont typeface="Wingdings" pitchFamily="-110" charset="2"/>
              <a:buChar char="§"/>
            </a:pPr>
            <a:endParaRPr lang="en-US" sz="1600" dirty="0">
              <a:solidFill>
                <a:srgbClr val="000000"/>
              </a:solidFill>
              <a:latin typeface="Helvetica"/>
              <a:ea typeface="Comic Sans MS" pitchFamily="-110" charset="0"/>
              <a:cs typeface="Helvetica"/>
            </a:endParaRPr>
          </a:p>
          <a:p>
            <a:pPr defTabSz="914400" fontAlgn="base">
              <a:spcBef>
                <a:spcPct val="0"/>
              </a:spcBef>
              <a:spcAft>
                <a:spcPct val="0"/>
              </a:spcAft>
              <a:buFontTx/>
              <a:buBlip>
                <a:blip r:embed="rId3"/>
              </a:buBlip>
            </a:pPr>
            <a:endParaRPr lang="en-US" dirty="0">
              <a:solidFill>
                <a:srgbClr val="000000"/>
              </a:solidFill>
              <a:latin typeface="Helvetica"/>
              <a:ea typeface="Comic Sans MS" pitchFamily="-110" charset="0"/>
              <a:cs typeface="Helvetica"/>
            </a:endParaRPr>
          </a:p>
          <a:p>
            <a:pPr defTabSz="914400" fontAlgn="base">
              <a:spcBef>
                <a:spcPct val="0"/>
              </a:spcBef>
              <a:spcAft>
                <a:spcPct val="0"/>
              </a:spcAft>
            </a:pPr>
            <a:endParaRPr lang="en-US" dirty="0">
              <a:solidFill>
                <a:srgbClr val="000000"/>
              </a:solidFill>
              <a:latin typeface="Helvetica"/>
              <a:ea typeface="Comic Sans MS" pitchFamily="-110" charset="0"/>
              <a:cs typeface="Helvetica"/>
            </a:endParaRPr>
          </a:p>
          <a:p>
            <a:pPr defTabSz="914400" fontAlgn="base">
              <a:spcBef>
                <a:spcPct val="0"/>
              </a:spcBef>
              <a:spcAft>
                <a:spcPct val="0"/>
              </a:spcAft>
            </a:pPr>
            <a:endParaRPr lang="en-US" dirty="0">
              <a:solidFill>
                <a:srgbClr val="000000"/>
              </a:solidFill>
              <a:latin typeface="Helvetica"/>
              <a:ea typeface="Comic Sans MS" pitchFamily="-110" charset="0"/>
              <a:cs typeface="Helvetica"/>
            </a:endParaRPr>
          </a:p>
        </p:txBody>
      </p:sp>
      <p:sp>
        <p:nvSpPr>
          <p:cNvPr id="8" name="Rectangle 7"/>
          <p:cNvSpPr>
            <a:spLocks noChangeArrowheads="1"/>
          </p:cNvSpPr>
          <p:nvPr/>
        </p:nvSpPr>
        <p:spPr bwMode="auto">
          <a:xfrm>
            <a:off x="114300" y="914400"/>
            <a:ext cx="8788400" cy="2123658"/>
          </a:xfrm>
          <a:prstGeom prst="rect">
            <a:avLst/>
          </a:prstGeom>
          <a:noFill/>
          <a:ln w="9525">
            <a:noFill/>
            <a:miter lim="800000"/>
            <a:headEnd/>
            <a:tailEnd/>
          </a:ln>
        </p:spPr>
        <p:txBody>
          <a:bodyPr wrap="square">
            <a:prstTxWarp prst="textNoShape">
              <a:avLst/>
            </a:prstTxWarp>
            <a:spAutoFit/>
          </a:bodyPr>
          <a:lstStyle/>
          <a:p>
            <a:r>
              <a:rPr lang="en-US" sz="2000" dirty="0" smtClean="0">
                <a:latin typeface="Helvetica"/>
                <a:ea typeface="Comic Sans MS" pitchFamily="-110" charset="0"/>
                <a:cs typeface="Helvetica"/>
              </a:rPr>
              <a:t>To </a:t>
            </a:r>
            <a:r>
              <a:rPr lang="en-US" sz="2000" dirty="0">
                <a:latin typeface="Helvetica"/>
                <a:ea typeface="Comic Sans MS" pitchFamily="-110" charset="0"/>
                <a:cs typeface="Helvetica"/>
              </a:rPr>
              <a:t>evaluate the in vivo function of the Gro </a:t>
            </a:r>
            <a:r>
              <a:rPr lang="en-US" sz="2000" dirty="0" smtClean="0">
                <a:latin typeface="Helvetica"/>
                <a:ea typeface="Comic Sans MS" pitchFamily="-110" charset="0"/>
                <a:cs typeface="Helvetica"/>
              </a:rPr>
              <a:t>central region through </a:t>
            </a:r>
            <a:r>
              <a:rPr lang="en-US" sz="2000" dirty="0">
                <a:latin typeface="Helvetica"/>
                <a:ea typeface="Comic Sans MS" pitchFamily="-110" charset="0"/>
                <a:cs typeface="Helvetica"/>
              </a:rPr>
              <a:t>the </a:t>
            </a:r>
            <a:r>
              <a:rPr lang="en-US" sz="2000" dirty="0" smtClean="0">
                <a:latin typeface="Helvetica"/>
                <a:ea typeface="Comic Sans MS" pitchFamily="-110" charset="0"/>
                <a:cs typeface="Helvetica"/>
              </a:rPr>
              <a:t>overexpression </a:t>
            </a:r>
            <a:r>
              <a:rPr lang="en-US" sz="2000" dirty="0">
                <a:latin typeface="Helvetica"/>
                <a:ea typeface="Comic Sans MS" pitchFamily="-110" charset="0"/>
                <a:cs typeface="Helvetica"/>
              </a:rPr>
              <a:t>of central domain deletion variants in the wing and the </a:t>
            </a:r>
            <a:r>
              <a:rPr lang="en-US" sz="2000" b="1" u="sng" dirty="0" smtClean="0">
                <a:latin typeface="Helvetica"/>
                <a:ea typeface="Comic Sans MS" pitchFamily="-110" charset="0"/>
                <a:cs typeface="Helvetica"/>
              </a:rPr>
              <a:t>embryo. </a:t>
            </a:r>
          </a:p>
          <a:p>
            <a:endParaRPr lang="en-US" b="1" u="sng" dirty="0">
              <a:latin typeface="Helvetica"/>
              <a:ea typeface="Comic Sans MS" pitchFamily="-110" charset="0"/>
              <a:cs typeface="Helvetica"/>
            </a:endParaRPr>
          </a:p>
          <a:p>
            <a:pPr marL="285750" indent="-285750">
              <a:buFont typeface="Arial"/>
              <a:buChar char="•"/>
            </a:pPr>
            <a:r>
              <a:rPr lang="en-US" dirty="0" smtClean="0">
                <a:latin typeface="Helvetica"/>
                <a:ea typeface="Comic Sans MS" pitchFamily="-110" charset="0"/>
                <a:cs typeface="Helvetica"/>
              </a:rPr>
              <a:t>Pattern formation phenotypic defects</a:t>
            </a:r>
          </a:p>
          <a:p>
            <a:endParaRPr lang="en-US" dirty="0" smtClean="0">
              <a:latin typeface="Helvetica"/>
              <a:ea typeface="Comic Sans MS" pitchFamily="-110" charset="0"/>
              <a:cs typeface="Helvetica"/>
            </a:endParaRPr>
          </a:p>
          <a:p>
            <a:pPr marL="285750" indent="-285750">
              <a:buFont typeface="Arial"/>
              <a:buChar char="•"/>
            </a:pPr>
            <a:r>
              <a:rPr lang="en-US" dirty="0" smtClean="0">
                <a:latin typeface="Helvetica"/>
                <a:ea typeface="Comic Sans MS" pitchFamily="-110" charset="0"/>
                <a:cs typeface="Helvetica"/>
              </a:rPr>
              <a:t>Expression changes of target genes</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itle 4"/>
          <p:cNvSpPr>
            <a:spLocks noGrp="1"/>
          </p:cNvSpPr>
          <p:nvPr>
            <p:ph type="title"/>
          </p:nvPr>
        </p:nvSpPr>
        <p:spPr>
          <a:xfrm>
            <a:off x="762000" y="0"/>
            <a:ext cx="7772400" cy="533400"/>
          </a:xfrm>
        </p:spPr>
        <p:txBody>
          <a:bodyPr/>
          <a:lstStyle/>
          <a:p>
            <a:r>
              <a:rPr lang="en-US" sz="2400" b="1" dirty="0" smtClean="0">
                <a:latin typeface="Helvetica"/>
                <a:cs typeface="Helvetica"/>
              </a:rPr>
              <a:t>Generating Gro Deletion Variants</a:t>
            </a:r>
          </a:p>
        </p:txBody>
      </p:sp>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1054061" y="754378"/>
            <a:ext cx="7263323" cy="1690111"/>
          </a:xfrm>
          <a:prstGeom prst="rect">
            <a:avLst/>
          </a:prstGeom>
          <a:noFill/>
          <a:ln>
            <a:noFill/>
          </a:ln>
        </p:spPr>
      </p:pic>
      <p:pic>
        <p:nvPicPr>
          <p:cNvPr id="5" name="Picture 4" descr="gal4.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600" y="3581400"/>
            <a:ext cx="8734602" cy="15113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
            <a:ext cx="9144000" cy="431800"/>
          </a:xfrm>
        </p:spPr>
        <p:txBody>
          <a:bodyPr/>
          <a:lstStyle/>
          <a:p>
            <a:r>
              <a:rPr lang="en-US" sz="2200" b="1" dirty="0" smtClean="0">
                <a:latin typeface="Helvetica"/>
                <a:cs typeface="Helvetica"/>
              </a:rPr>
              <a:t>Gro deletion variants do not impede self-association</a:t>
            </a:r>
            <a:endParaRPr lang="en-US" sz="2200" b="1" dirty="0">
              <a:latin typeface="Helvetica"/>
              <a:cs typeface="Helvetica"/>
            </a:endParaRPr>
          </a:p>
        </p:txBody>
      </p:sp>
      <p:pic>
        <p:nvPicPr>
          <p:cNvPr id="5" name="Picture 4" descr="Figure 1-modified part 1.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97000" y="935734"/>
            <a:ext cx="6470485" cy="4899977"/>
          </a:xfrm>
          <a:prstGeom prst="rect">
            <a:avLst/>
          </a:prstGeom>
        </p:spPr>
      </p:pic>
    </p:spTree>
    <p:extLst>
      <p:ext uri="{BB962C8B-B14F-4D97-AF65-F5344CB8AC3E}">
        <p14:creationId xmlns:p14="http://schemas.microsoft.com/office/powerpoint/2010/main" val="17921751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4300"/>
            <a:ext cx="9144000" cy="431800"/>
          </a:xfrm>
        </p:spPr>
        <p:txBody>
          <a:bodyPr/>
          <a:lstStyle/>
          <a:p>
            <a:r>
              <a:rPr lang="en-US" sz="2200" b="1" dirty="0" smtClean="0">
                <a:latin typeface="Helvetica"/>
                <a:cs typeface="Helvetica"/>
              </a:rPr>
              <a:t>Gro deletion variants do not impede binding to the Brk repressor</a:t>
            </a:r>
            <a:endParaRPr lang="en-US" sz="2200" b="1" dirty="0">
              <a:latin typeface="Helvetica"/>
              <a:cs typeface="Helvetica"/>
            </a:endParaRPr>
          </a:p>
        </p:txBody>
      </p:sp>
      <p:pic>
        <p:nvPicPr>
          <p:cNvPr id="6" name="Picture 5" descr="Figure 1-modified part 2.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60720" y="1079500"/>
            <a:ext cx="5147876" cy="3359091"/>
          </a:xfrm>
          <a:prstGeom prst="rect">
            <a:avLst/>
          </a:prstGeom>
        </p:spPr>
      </p:pic>
    </p:spTree>
    <p:extLst>
      <p:ext uri="{BB962C8B-B14F-4D97-AF65-F5344CB8AC3E}">
        <p14:creationId xmlns:p14="http://schemas.microsoft.com/office/powerpoint/2010/main" val="6977238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69879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131763"/>
            <a:ext cx="9144000" cy="609601"/>
          </a:xfrm>
        </p:spPr>
        <p:txBody>
          <a:bodyPr/>
          <a:lstStyle/>
          <a:p>
            <a:pPr eaLnBrk="1" hangingPunct="1"/>
            <a:r>
              <a:rPr lang="en-US" sz="2700" b="1">
                <a:latin typeface="Helvetica"/>
                <a:cs typeface="Helvetica"/>
              </a:rPr>
              <a:t>Groucho roles during embryonic development</a:t>
            </a:r>
            <a:endParaRPr lang="en-US" sz="2700">
              <a:latin typeface="Helvetica"/>
              <a:cs typeface="Helvetica"/>
            </a:endParaRPr>
          </a:p>
        </p:txBody>
      </p:sp>
      <p:pic>
        <p:nvPicPr>
          <p:cNvPr id="39939" name="Picture 70" descr="gro embryo loss of function"/>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990600" y="762000"/>
            <a:ext cx="6629400" cy="1138238"/>
          </a:xfrm>
          <a:prstGeom prst="rect">
            <a:avLst/>
          </a:prstGeom>
          <a:noFill/>
          <a:ln w="9525">
            <a:noFill/>
            <a:miter lim="800000"/>
            <a:headEnd/>
            <a:tailEnd/>
          </a:ln>
        </p:spPr>
      </p:pic>
      <p:sp>
        <p:nvSpPr>
          <p:cNvPr id="36868" name="Text Box 71"/>
          <p:cNvSpPr txBox="1">
            <a:spLocks noChangeArrowheads="1"/>
          </p:cNvSpPr>
          <p:nvPr/>
        </p:nvSpPr>
        <p:spPr bwMode="auto">
          <a:xfrm>
            <a:off x="5410200" y="2971800"/>
            <a:ext cx="3733800" cy="218598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50000"/>
              </a:spcBef>
              <a:spcAft>
                <a:spcPct val="0"/>
              </a:spcAft>
              <a:buFont typeface="Arial" pitchFamily="-110" charset="0"/>
              <a:buChar char="•"/>
            </a:pPr>
            <a:r>
              <a:rPr lang="en-US" sz="1600" b="1">
                <a:solidFill>
                  <a:srgbClr val="BF0000"/>
                </a:solidFill>
                <a:latin typeface="Helvetica"/>
                <a:ea typeface="ＭＳ Ｐゴシック" pitchFamily="-110" charset="-128"/>
                <a:cs typeface="Helvetica"/>
              </a:rPr>
              <a:t>Gro has many known targets in the embryo</a:t>
            </a:r>
          </a:p>
          <a:p>
            <a:pPr defTabSz="914400" eaLnBrk="0" fontAlgn="base" hangingPunct="0">
              <a:spcBef>
                <a:spcPct val="50000"/>
              </a:spcBef>
              <a:spcAft>
                <a:spcPct val="0"/>
              </a:spcAft>
            </a:pPr>
            <a:endParaRPr lang="en-US" sz="1600" b="1">
              <a:solidFill>
                <a:srgbClr val="BF0000"/>
              </a:solidFill>
              <a:latin typeface="Helvetica"/>
              <a:ea typeface="ＭＳ Ｐゴシック" pitchFamily="-110" charset="-128"/>
              <a:cs typeface="Helvetica"/>
            </a:endParaRPr>
          </a:p>
          <a:p>
            <a:pPr defTabSz="914400" eaLnBrk="0" fontAlgn="base" hangingPunct="0">
              <a:spcBef>
                <a:spcPct val="50000"/>
              </a:spcBef>
              <a:spcAft>
                <a:spcPct val="0"/>
              </a:spcAft>
              <a:buFont typeface="Arial" pitchFamily="-110" charset="0"/>
              <a:buChar char="•"/>
            </a:pPr>
            <a:r>
              <a:rPr lang="en-US" sz="1600" b="1">
                <a:solidFill>
                  <a:srgbClr val="BF0000"/>
                </a:solidFill>
                <a:latin typeface="Helvetica"/>
                <a:ea typeface="ＭＳ Ｐゴシック" pitchFamily="-110" charset="-128"/>
                <a:cs typeface="Helvetica"/>
              </a:rPr>
              <a:t>But no studies done on maternal effects of Gro overexpression in embryos</a:t>
            </a:r>
          </a:p>
          <a:p>
            <a:pPr defTabSz="914400" eaLnBrk="0" fontAlgn="base" hangingPunct="0">
              <a:spcBef>
                <a:spcPct val="50000"/>
              </a:spcBef>
              <a:spcAft>
                <a:spcPct val="0"/>
              </a:spcAft>
              <a:buFontTx/>
              <a:buChar char="•"/>
            </a:pPr>
            <a:endParaRPr lang="en-US" sz="1600" b="1">
              <a:solidFill>
                <a:srgbClr val="BF0000"/>
              </a:solidFill>
              <a:latin typeface="Helvetica"/>
              <a:ea typeface="ＭＳ Ｐゴシック" pitchFamily="-110" charset="-128"/>
              <a:cs typeface="Helvetica"/>
            </a:endParaRPr>
          </a:p>
        </p:txBody>
      </p:sp>
      <p:sp>
        <p:nvSpPr>
          <p:cNvPr id="39941" name="Text Box 69"/>
          <p:cNvSpPr txBox="1">
            <a:spLocks noChangeArrowheads="1"/>
          </p:cNvSpPr>
          <p:nvPr/>
        </p:nvSpPr>
        <p:spPr bwMode="auto">
          <a:xfrm>
            <a:off x="228600" y="533400"/>
            <a:ext cx="25908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50000"/>
              </a:spcBef>
              <a:spcAft>
                <a:spcPct val="0"/>
              </a:spcAft>
            </a:pPr>
            <a:r>
              <a:rPr lang="en-US" sz="1600">
                <a:solidFill>
                  <a:srgbClr val="000000"/>
                </a:solidFill>
                <a:latin typeface="Helvetica"/>
                <a:ea typeface="ＭＳ Ｐゴシック" pitchFamily="-110" charset="-128"/>
                <a:cs typeface="Helvetica"/>
              </a:rPr>
              <a:t>Gro loss of function</a:t>
            </a:r>
          </a:p>
        </p:txBody>
      </p:sp>
      <p:pic>
        <p:nvPicPr>
          <p:cNvPr id="39942" name="Picture 78" descr="Gro loss of function cuticles"/>
          <p:cNvPicPr>
            <a:picLocks noChangeAspect="1" noChangeArrowheads="1"/>
          </p:cNvPicPr>
          <p:nvPr/>
        </p:nvPicPr>
        <p:blipFill>
          <a:blip r:embed="rId4" cstate="email">
            <a:clrChange>
              <a:clrFrom>
                <a:srgbClr val="FFFFFE"/>
              </a:clrFrom>
              <a:clrTo>
                <a:srgbClr val="FFFFFE">
                  <a:alpha val="0"/>
                </a:srgbClr>
              </a:clrTo>
            </a:clrChange>
            <a:extLst>
              <a:ext uri="{28A0092B-C50C-407E-A947-70E740481C1C}">
                <a14:useLocalDpi xmlns:a14="http://schemas.microsoft.com/office/drawing/2010/main"/>
              </a:ext>
            </a:extLst>
          </a:blip>
          <a:srcRect/>
          <a:stretch>
            <a:fillRect/>
          </a:stretch>
        </p:blipFill>
        <p:spPr bwMode="auto">
          <a:xfrm>
            <a:off x="609600" y="2036763"/>
            <a:ext cx="1811338" cy="4821237"/>
          </a:xfrm>
          <a:prstGeom prst="rect">
            <a:avLst/>
          </a:prstGeom>
          <a:noFill/>
          <a:ln w="9525">
            <a:noFill/>
            <a:miter lim="800000"/>
            <a:headEnd/>
            <a:tailEnd/>
          </a:ln>
        </p:spPr>
      </p:pic>
      <p:pic>
        <p:nvPicPr>
          <p:cNvPr id="39943" name="Picture 85" descr="Gro loss of function cuticles"/>
          <p:cNvPicPr>
            <a:picLocks noChangeAspect="1" noChangeArrowheads="1"/>
          </p:cNvPicPr>
          <p:nvPr/>
        </p:nvPicPr>
        <p:blipFill>
          <a:blip r:embed="rId5" cstate="email">
            <a:clrChange>
              <a:clrFrom>
                <a:srgbClr val="FFFFFE"/>
              </a:clrFrom>
              <a:clrTo>
                <a:srgbClr val="FFFFFE">
                  <a:alpha val="0"/>
                </a:srgbClr>
              </a:clrTo>
            </a:clrChange>
            <a:extLst>
              <a:ext uri="{28A0092B-C50C-407E-A947-70E740481C1C}">
                <a14:useLocalDpi xmlns:a14="http://schemas.microsoft.com/office/drawing/2010/main"/>
              </a:ext>
            </a:extLst>
          </a:blip>
          <a:srcRect b="1041"/>
          <a:stretch>
            <a:fillRect/>
          </a:stretch>
        </p:blipFill>
        <p:spPr bwMode="auto">
          <a:xfrm>
            <a:off x="2362200" y="2036763"/>
            <a:ext cx="2954338" cy="4827587"/>
          </a:xfrm>
          <a:prstGeom prst="rect">
            <a:avLst/>
          </a:prstGeom>
          <a:noFill/>
          <a:ln w="9525">
            <a:noFill/>
            <a:miter lim="800000"/>
            <a:headEnd/>
            <a:tailEnd/>
          </a:ln>
        </p:spPr>
      </p:pic>
      <p:sp>
        <p:nvSpPr>
          <p:cNvPr id="39944" name="Text Box 86"/>
          <p:cNvSpPr txBox="1">
            <a:spLocks noChangeArrowheads="1"/>
          </p:cNvSpPr>
          <p:nvPr/>
        </p:nvSpPr>
        <p:spPr bwMode="auto">
          <a:xfrm>
            <a:off x="6248400" y="1981200"/>
            <a:ext cx="2286000" cy="244475"/>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50000"/>
              </a:spcBef>
              <a:spcAft>
                <a:spcPct val="0"/>
              </a:spcAft>
            </a:pPr>
            <a:r>
              <a:rPr lang="en-US" sz="1000" b="1">
                <a:solidFill>
                  <a:srgbClr val="000000"/>
                </a:solidFill>
                <a:latin typeface="Helvetica"/>
                <a:ea typeface="ＭＳ Ｐゴシック" pitchFamily="-110" charset="-128"/>
                <a:cs typeface="Helvetica"/>
              </a:rPr>
              <a:t>Pic from Jennings et al., 2006</a:t>
            </a:r>
            <a:endParaRPr lang="en-US" sz="2400">
              <a:solidFill>
                <a:srgbClr val="000000"/>
              </a:solidFill>
              <a:latin typeface="Helvetica"/>
              <a:ea typeface="ＭＳ Ｐゴシック" pitchFamily="-110" charset="-128"/>
              <a:cs typeface="Helvetica"/>
            </a:endParaRPr>
          </a:p>
        </p:txBody>
      </p:sp>
      <p:sp>
        <p:nvSpPr>
          <p:cNvPr id="39945" name="Text Box 87"/>
          <p:cNvSpPr txBox="1">
            <a:spLocks noChangeArrowheads="1"/>
          </p:cNvSpPr>
          <p:nvPr/>
        </p:nvSpPr>
        <p:spPr bwMode="auto">
          <a:xfrm>
            <a:off x="5334000" y="6400800"/>
            <a:ext cx="2286000" cy="244475"/>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50000"/>
              </a:spcBef>
              <a:spcAft>
                <a:spcPct val="0"/>
              </a:spcAft>
            </a:pPr>
            <a:r>
              <a:rPr lang="en-US" sz="1000" b="1">
                <a:solidFill>
                  <a:srgbClr val="000000"/>
                </a:solidFill>
                <a:latin typeface="Helvetica"/>
                <a:ea typeface="ＭＳ Ｐゴシック" pitchFamily="-110" charset="-128"/>
                <a:cs typeface="Helvetica"/>
              </a:rPr>
              <a:t>Pic from Jennings et al., 2008</a:t>
            </a:r>
            <a:endParaRPr lang="en-US" sz="2400">
              <a:solidFill>
                <a:srgbClr val="000000"/>
              </a:solidFill>
              <a:latin typeface="Helvetica"/>
              <a:ea typeface="ＭＳ Ｐゴシック" pitchFamily="-110" charset="-128"/>
              <a:cs typeface="Helvetica"/>
            </a:endParaRPr>
          </a:p>
        </p:txBody>
      </p:sp>
      <p:sp>
        <p:nvSpPr>
          <p:cNvPr id="39946" name="Rectangle 88"/>
          <p:cNvSpPr>
            <a:spLocks noChangeArrowheads="1"/>
          </p:cNvSpPr>
          <p:nvPr/>
        </p:nvSpPr>
        <p:spPr bwMode="auto">
          <a:xfrm>
            <a:off x="3429000" y="2538413"/>
            <a:ext cx="184150" cy="457200"/>
          </a:xfrm>
          <a:prstGeom prst="rect">
            <a:avLst/>
          </a:prstGeom>
          <a:noFill/>
          <a:ln w="9525">
            <a:noFill/>
            <a:miter lim="800000"/>
            <a:headEnd/>
            <a:tailEnd/>
          </a:ln>
        </p:spPr>
        <p:txBody>
          <a:bodyPr wrap="none">
            <a:prstTxWarp prst="textNoShape">
              <a:avLst/>
            </a:prstTxWarp>
            <a:spAutoFit/>
          </a:bodyPr>
          <a:lstStyle/>
          <a:p>
            <a:pPr defTabSz="914400" eaLnBrk="0" fontAlgn="base" hangingPunct="0">
              <a:spcBef>
                <a:spcPct val="0"/>
              </a:spcBef>
              <a:spcAft>
                <a:spcPct val="0"/>
              </a:spcAft>
            </a:pPr>
            <a:endParaRPr lang="en-US" sz="2400">
              <a:solidFill>
                <a:srgbClr val="000000"/>
              </a:solidFill>
              <a:latin typeface="Helvetica"/>
              <a:ea typeface="ＭＳ Ｐゴシック" pitchFamily="-110" charset="-128"/>
              <a:cs typeface="Helvetica"/>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17" descr="loss of tll.tiff"/>
          <p:cNvPicPr>
            <a:picLocks noChangeAspect="1"/>
          </p:cNvPicPr>
          <p:nvPr/>
        </p:nvPicPr>
        <p:blipFill>
          <a:blip r:embed="rId3" cstate="email">
            <a:lum bright="15000" contrast="58000"/>
            <a:extLst>
              <a:ext uri="{28A0092B-C50C-407E-A947-70E740481C1C}">
                <a14:useLocalDpi xmlns:a14="http://schemas.microsoft.com/office/drawing/2010/main"/>
              </a:ext>
            </a:extLst>
          </a:blip>
          <a:srcRect t="15105"/>
          <a:stretch>
            <a:fillRect/>
          </a:stretch>
        </p:blipFill>
        <p:spPr bwMode="auto">
          <a:xfrm>
            <a:off x="3394500" y="1676400"/>
            <a:ext cx="1052087" cy="1922463"/>
          </a:xfrm>
          <a:prstGeom prst="rect">
            <a:avLst/>
          </a:prstGeom>
          <a:noFill/>
          <a:ln w="9525">
            <a:noFill/>
            <a:miter lim="800000"/>
            <a:headEnd/>
            <a:tailEnd/>
          </a:ln>
        </p:spPr>
      </p:pic>
      <p:sp>
        <p:nvSpPr>
          <p:cNvPr id="41987" name="Rectangle 3"/>
          <p:cNvSpPr>
            <a:spLocks noGrp="1" noChangeArrowheads="1"/>
          </p:cNvSpPr>
          <p:nvPr>
            <p:ph type="title"/>
          </p:nvPr>
        </p:nvSpPr>
        <p:spPr>
          <a:xfrm>
            <a:off x="0" y="0"/>
            <a:ext cx="9144000" cy="533400"/>
          </a:xfrm>
        </p:spPr>
        <p:txBody>
          <a:bodyPr/>
          <a:lstStyle/>
          <a:p>
            <a:pPr eaLnBrk="1" hangingPunct="1"/>
            <a:r>
              <a:rPr lang="en-US" sz="2800" b="1" dirty="0" smtClean="0">
                <a:latin typeface="Helvetica"/>
                <a:cs typeface="Helvetica"/>
              </a:rPr>
              <a:t>Gro</a:t>
            </a:r>
            <a:r>
              <a:rPr lang="en-US" sz="2800" b="1" baseline="30000" dirty="0" smtClean="0">
                <a:latin typeface="Helvetica"/>
                <a:cs typeface="Helvetica"/>
              </a:rPr>
              <a:t>WT</a:t>
            </a:r>
            <a:r>
              <a:rPr lang="en-US" sz="2800" b="1" dirty="0" smtClean="0">
                <a:latin typeface="Helvetica"/>
                <a:cs typeface="Helvetica"/>
              </a:rPr>
              <a:t> overexpression and embryonic development</a:t>
            </a:r>
          </a:p>
        </p:txBody>
      </p:sp>
      <p:pic>
        <p:nvPicPr>
          <p:cNvPr id="41988" name="Picture 9" descr="similar embryonic phenotypes as overexpression of gro including kni and tll.jpg"/>
          <p:cNvPicPr>
            <a:picLocks noChangeAspect="1"/>
          </p:cNvPicPr>
          <p:nvPr/>
        </p:nvPicPr>
        <p:blipFill>
          <a:blip r:embed="rId4">
            <a:lum bright="-4000"/>
          </a:blip>
          <a:srcRect l="44825" t="27210" r="46490" b="3459"/>
          <a:stretch>
            <a:fillRect/>
          </a:stretch>
        </p:blipFill>
        <p:spPr bwMode="auto">
          <a:xfrm>
            <a:off x="1295400" y="1600199"/>
            <a:ext cx="938213" cy="2006601"/>
          </a:xfrm>
          <a:prstGeom prst="rect">
            <a:avLst/>
          </a:prstGeom>
          <a:noFill/>
          <a:ln w="9525">
            <a:noFill/>
            <a:miter lim="800000"/>
            <a:headEnd/>
            <a:tailEnd/>
          </a:ln>
        </p:spPr>
      </p:pic>
      <p:pic>
        <p:nvPicPr>
          <p:cNvPr id="41989" name="Picture 9" descr="similar embryonic phenotypes as overexpression of gro including kni and tll.jpg"/>
          <p:cNvPicPr>
            <a:picLocks noChangeAspect="1"/>
          </p:cNvPicPr>
          <p:nvPr/>
        </p:nvPicPr>
        <p:blipFill>
          <a:blip r:embed="rId4">
            <a:lum bright="15000" contrast="45000"/>
          </a:blip>
          <a:srcRect l="53510" t="27893" r="36394" b="3459"/>
          <a:stretch>
            <a:fillRect/>
          </a:stretch>
        </p:blipFill>
        <p:spPr bwMode="auto">
          <a:xfrm>
            <a:off x="5867400" y="1371600"/>
            <a:ext cx="1227138" cy="2235200"/>
          </a:xfrm>
          <a:prstGeom prst="rect">
            <a:avLst/>
          </a:prstGeom>
          <a:noFill/>
          <a:ln w="9525">
            <a:noFill/>
            <a:miter lim="800000"/>
            <a:headEnd/>
            <a:tailEnd/>
          </a:ln>
        </p:spPr>
      </p:pic>
      <p:sp>
        <p:nvSpPr>
          <p:cNvPr id="41990" name="TextBox 10"/>
          <p:cNvSpPr txBox="1">
            <a:spLocks noChangeArrowheads="1"/>
          </p:cNvSpPr>
          <p:nvPr/>
        </p:nvSpPr>
        <p:spPr bwMode="auto">
          <a:xfrm>
            <a:off x="2146300" y="1320800"/>
            <a:ext cx="12954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dirty="0">
                <a:solidFill>
                  <a:srgbClr val="000000"/>
                </a:solidFill>
                <a:latin typeface="Helvetica"/>
                <a:ea typeface="Comic Sans MS" pitchFamily="-110" charset="0"/>
                <a:cs typeface="Helvetica"/>
              </a:rPr>
              <a:t>Arm-Gal4</a:t>
            </a:r>
          </a:p>
        </p:txBody>
      </p:sp>
      <p:pic>
        <p:nvPicPr>
          <p:cNvPr id="41991" name="Picture 11" descr="gro8-mat1 gray.jpg"/>
          <p:cNvPicPr>
            <a:picLocks noChangeAspect="1"/>
          </p:cNvPicPr>
          <p:nvPr/>
        </p:nvPicPr>
        <p:blipFill>
          <a:blip r:embed="rId5" cstate="email">
            <a:extLst>
              <a:ext uri="{28A0092B-C50C-407E-A947-70E740481C1C}">
                <a14:useLocalDpi xmlns:a14="http://schemas.microsoft.com/office/drawing/2010/main"/>
              </a:ext>
            </a:extLst>
          </a:blip>
          <a:srcRect l="7692" r="10255" b="4245"/>
          <a:stretch>
            <a:fillRect/>
          </a:stretch>
        </p:blipFill>
        <p:spPr bwMode="auto">
          <a:xfrm flipV="1">
            <a:off x="7086600" y="1397000"/>
            <a:ext cx="1044575" cy="2209800"/>
          </a:xfrm>
          <a:prstGeom prst="rect">
            <a:avLst/>
          </a:prstGeom>
          <a:noFill/>
          <a:ln w="9525">
            <a:noFill/>
            <a:miter lim="800000"/>
            <a:headEnd/>
            <a:tailEnd/>
          </a:ln>
        </p:spPr>
      </p:pic>
      <p:sp>
        <p:nvSpPr>
          <p:cNvPr id="41992" name="TextBox 13"/>
          <p:cNvSpPr txBox="1">
            <a:spLocks noChangeArrowheads="1"/>
          </p:cNvSpPr>
          <p:nvPr/>
        </p:nvSpPr>
        <p:spPr bwMode="auto">
          <a:xfrm>
            <a:off x="7086600" y="10795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a:solidFill>
                  <a:srgbClr val="000000"/>
                </a:solidFill>
                <a:latin typeface="Helvetica"/>
                <a:ea typeface="Comic Sans MS" pitchFamily="-110" charset="0"/>
                <a:cs typeface="Helvetica"/>
              </a:rPr>
              <a:t>Mat-Gal4</a:t>
            </a:r>
          </a:p>
        </p:txBody>
      </p:sp>
      <p:pic>
        <p:nvPicPr>
          <p:cNvPr id="41993" name="Picture 18" descr="wt7 14 gray.jpg"/>
          <p:cNvPicPr>
            <a:picLocks noChangeAspect="1"/>
          </p:cNvPicPr>
          <p:nvPr/>
        </p:nvPicPr>
        <p:blipFill>
          <a:blip r:embed="rId6" cstate="email">
            <a:lum contrast="37000"/>
            <a:extLst>
              <a:ext uri="{28A0092B-C50C-407E-A947-70E740481C1C}">
                <a14:useLocalDpi xmlns:a14="http://schemas.microsoft.com/office/drawing/2010/main"/>
              </a:ext>
            </a:extLst>
          </a:blip>
          <a:srcRect/>
          <a:stretch>
            <a:fillRect/>
          </a:stretch>
        </p:blipFill>
        <p:spPr bwMode="auto">
          <a:xfrm>
            <a:off x="4419600" y="1663700"/>
            <a:ext cx="1219200" cy="1928813"/>
          </a:xfrm>
          <a:prstGeom prst="rect">
            <a:avLst/>
          </a:prstGeom>
          <a:noFill/>
          <a:ln w="9525">
            <a:noFill/>
            <a:miter lim="800000"/>
            <a:headEnd/>
            <a:tailEnd/>
          </a:ln>
        </p:spPr>
      </p:pic>
      <p:sp>
        <p:nvSpPr>
          <p:cNvPr id="41994" name="TextBox 19"/>
          <p:cNvSpPr txBox="1">
            <a:spLocks noChangeArrowheads="1"/>
          </p:cNvSpPr>
          <p:nvPr/>
        </p:nvSpPr>
        <p:spPr bwMode="auto">
          <a:xfrm>
            <a:off x="4572000" y="13970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a:solidFill>
                  <a:srgbClr val="000000"/>
                </a:solidFill>
                <a:latin typeface="Helvetica"/>
                <a:ea typeface="Comic Sans MS" pitchFamily="-110" charset="0"/>
                <a:cs typeface="Helvetica"/>
              </a:rPr>
              <a:t>Mat-Gal4</a:t>
            </a:r>
          </a:p>
        </p:txBody>
      </p:sp>
      <p:pic>
        <p:nvPicPr>
          <p:cNvPr id="41995" name="Picture 19" descr="wt3-7 2d.jpg"/>
          <p:cNvPicPr>
            <a:picLocks noChangeAspect="1"/>
          </p:cNvPicPr>
          <p:nvPr/>
        </p:nvPicPr>
        <p:blipFill>
          <a:blip r:embed="rId7" cstate="email">
            <a:extLst>
              <a:ext uri="{28A0092B-C50C-407E-A947-70E740481C1C}">
                <a14:useLocalDpi xmlns:a14="http://schemas.microsoft.com/office/drawing/2010/main"/>
              </a:ext>
            </a:extLst>
          </a:blip>
          <a:srcRect t="18137" b="11275"/>
          <a:stretch>
            <a:fillRect/>
          </a:stretch>
        </p:blipFill>
        <p:spPr bwMode="auto">
          <a:xfrm rot="5400000">
            <a:off x="1711325" y="2124075"/>
            <a:ext cx="1987550" cy="990600"/>
          </a:xfrm>
          <a:prstGeom prst="rect">
            <a:avLst/>
          </a:prstGeom>
          <a:noFill/>
          <a:ln w="9525">
            <a:noFill/>
            <a:miter lim="800000"/>
            <a:headEnd/>
            <a:tailEnd/>
          </a:ln>
        </p:spPr>
      </p:pic>
      <p:pic>
        <p:nvPicPr>
          <p:cNvPr id="41996" name="Picture 9" descr="similar embryonic phenotypes as overexpression of gro including kni and tll.jpg"/>
          <p:cNvPicPr>
            <a:picLocks noChangeAspect="1"/>
          </p:cNvPicPr>
          <p:nvPr/>
        </p:nvPicPr>
        <p:blipFill>
          <a:blip r:embed="rId4">
            <a:lum bright="-7000"/>
          </a:blip>
          <a:srcRect l="15250" t="26924" r="76820" b="4793"/>
          <a:stretch>
            <a:fillRect/>
          </a:stretch>
        </p:blipFill>
        <p:spPr bwMode="auto">
          <a:xfrm>
            <a:off x="3086100" y="4152900"/>
            <a:ext cx="990600" cy="2286000"/>
          </a:xfrm>
          <a:prstGeom prst="rect">
            <a:avLst/>
          </a:prstGeom>
          <a:noFill/>
          <a:ln w="9525">
            <a:noFill/>
            <a:miter lim="800000"/>
            <a:headEnd/>
            <a:tailEnd/>
          </a:ln>
        </p:spPr>
      </p:pic>
      <p:pic>
        <p:nvPicPr>
          <p:cNvPr id="41997" name="Picture 21" descr="gro4-mat5 gray.jpg"/>
          <p:cNvPicPr>
            <a:picLocks noChangeAspect="1"/>
          </p:cNvPicPr>
          <p:nvPr/>
        </p:nvPicPr>
        <p:blipFill>
          <a:blip r:embed="rId8" cstate="email">
            <a:lum bright="-6000"/>
            <a:extLst>
              <a:ext uri="{28A0092B-C50C-407E-A947-70E740481C1C}">
                <a14:useLocalDpi xmlns:a14="http://schemas.microsoft.com/office/drawing/2010/main"/>
              </a:ext>
            </a:extLst>
          </a:blip>
          <a:srcRect/>
          <a:stretch>
            <a:fillRect/>
          </a:stretch>
        </p:blipFill>
        <p:spPr bwMode="auto">
          <a:xfrm flipV="1">
            <a:off x="4114800" y="4165600"/>
            <a:ext cx="1090613" cy="2286000"/>
          </a:xfrm>
          <a:prstGeom prst="rect">
            <a:avLst/>
          </a:prstGeom>
          <a:noFill/>
          <a:ln w="9525">
            <a:noFill/>
            <a:miter lim="800000"/>
            <a:headEnd/>
            <a:tailEnd/>
          </a:ln>
        </p:spPr>
      </p:pic>
      <p:sp>
        <p:nvSpPr>
          <p:cNvPr id="41998" name="TextBox 19"/>
          <p:cNvSpPr txBox="1">
            <a:spLocks noChangeArrowheads="1"/>
          </p:cNvSpPr>
          <p:nvPr/>
        </p:nvSpPr>
        <p:spPr bwMode="auto">
          <a:xfrm>
            <a:off x="4267200" y="38862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a:solidFill>
                  <a:srgbClr val="000000"/>
                </a:solidFill>
                <a:latin typeface="Helvetica"/>
                <a:ea typeface="Comic Sans MS" pitchFamily="-110" charset="0"/>
                <a:cs typeface="Helvetica"/>
              </a:rPr>
              <a:t>Mat-Gal4</a:t>
            </a:r>
          </a:p>
        </p:txBody>
      </p:sp>
      <p:sp>
        <p:nvSpPr>
          <p:cNvPr id="41999" name="TextBox 19"/>
          <p:cNvSpPr txBox="1">
            <a:spLocks noChangeArrowheads="1"/>
          </p:cNvSpPr>
          <p:nvPr/>
        </p:nvSpPr>
        <p:spPr bwMode="auto">
          <a:xfrm>
            <a:off x="3048000" y="38862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dirty="0">
                <a:solidFill>
                  <a:srgbClr val="000000"/>
                </a:solidFill>
                <a:latin typeface="Helvetica"/>
                <a:ea typeface="Comic Sans MS" pitchFamily="-110" charset="0"/>
                <a:cs typeface="Helvetica"/>
              </a:rPr>
              <a:t>Loss of </a:t>
            </a:r>
            <a:r>
              <a:rPr lang="en-US" sz="1600" b="1" i="1" dirty="0">
                <a:solidFill>
                  <a:srgbClr val="000000"/>
                </a:solidFill>
                <a:latin typeface="Helvetica"/>
                <a:ea typeface="Comic Sans MS" pitchFamily="-110" charset="0"/>
                <a:cs typeface="Helvetica"/>
              </a:rPr>
              <a:t>ftz</a:t>
            </a:r>
          </a:p>
        </p:txBody>
      </p:sp>
      <p:sp>
        <p:nvSpPr>
          <p:cNvPr id="17" name="TextBox 16"/>
          <p:cNvSpPr txBox="1"/>
          <p:nvPr/>
        </p:nvSpPr>
        <p:spPr>
          <a:xfrm>
            <a:off x="2971800" y="6388100"/>
            <a:ext cx="1752600" cy="276999"/>
          </a:xfrm>
          <a:prstGeom prst="rect">
            <a:avLst/>
          </a:prstGeom>
          <a:noFill/>
        </p:spPr>
        <p:txBody>
          <a:bodyPr wrap="square" rtlCol="0">
            <a:spAutoFit/>
          </a:bodyPr>
          <a:lstStyle/>
          <a:p>
            <a:pPr defTabSz="914400" fontAlgn="base">
              <a:spcBef>
                <a:spcPct val="0"/>
              </a:spcBef>
              <a:spcAft>
                <a:spcPct val="0"/>
              </a:spcAft>
            </a:pPr>
            <a:r>
              <a:rPr lang="en-US" sz="1200" b="1" dirty="0">
                <a:solidFill>
                  <a:srgbClr val="000000"/>
                </a:solidFill>
                <a:latin typeface="Helvetica"/>
                <a:ea typeface="ＭＳ Ｐゴシック" pitchFamily="-110" charset="-128"/>
                <a:cs typeface="Helvetica"/>
              </a:rPr>
              <a:t>Zhao et al., 1993</a:t>
            </a:r>
          </a:p>
        </p:txBody>
      </p:sp>
      <p:sp>
        <p:nvSpPr>
          <p:cNvPr id="18" name="TextBox 19"/>
          <p:cNvSpPr txBox="1">
            <a:spLocks noChangeArrowheads="1"/>
          </p:cNvSpPr>
          <p:nvPr/>
        </p:nvSpPr>
        <p:spPr bwMode="auto">
          <a:xfrm>
            <a:off x="952500" y="12954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dirty="0">
                <a:solidFill>
                  <a:srgbClr val="000000"/>
                </a:solidFill>
                <a:latin typeface="Helvetica"/>
                <a:ea typeface="Comic Sans MS" pitchFamily="-110" charset="0"/>
                <a:cs typeface="Helvetica"/>
              </a:rPr>
              <a:t>Loss of </a:t>
            </a:r>
            <a:r>
              <a:rPr lang="en-US" sz="1600" b="1" i="1" dirty="0">
                <a:solidFill>
                  <a:srgbClr val="000000"/>
                </a:solidFill>
                <a:latin typeface="Helvetica"/>
                <a:ea typeface="Comic Sans MS" pitchFamily="-110" charset="0"/>
                <a:cs typeface="Helvetica"/>
              </a:rPr>
              <a:t>dpp</a:t>
            </a:r>
          </a:p>
        </p:txBody>
      </p:sp>
      <p:sp>
        <p:nvSpPr>
          <p:cNvPr id="19" name="TextBox 19"/>
          <p:cNvSpPr txBox="1">
            <a:spLocks noChangeArrowheads="1"/>
          </p:cNvSpPr>
          <p:nvPr/>
        </p:nvSpPr>
        <p:spPr bwMode="auto">
          <a:xfrm>
            <a:off x="3352800" y="12954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dirty="0">
                <a:solidFill>
                  <a:srgbClr val="000000"/>
                </a:solidFill>
                <a:latin typeface="Helvetica"/>
                <a:ea typeface="Comic Sans MS" pitchFamily="-110" charset="0"/>
                <a:cs typeface="Helvetica"/>
              </a:rPr>
              <a:t>Loss of </a:t>
            </a:r>
            <a:r>
              <a:rPr lang="en-US" sz="1600" b="1" i="1" dirty="0">
                <a:solidFill>
                  <a:srgbClr val="000000"/>
                </a:solidFill>
                <a:latin typeface="Helvetica"/>
                <a:ea typeface="Comic Sans MS" pitchFamily="-110" charset="0"/>
                <a:cs typeface="Helvetica"/>
              </a:rPr>
              <a:t>tll</a:t>
            </a:r>
          </a:p>
        </p:txBody>
      </p:sp>
      <p:sp>
        <p:nvSpPr>
          <p:cNvPr id="20" name="TextBox 19"/>
          <p:cNvSpPr txBox="1">
            <a:spLocks noChangeArrowheads="1"/>
          </p:cNvSpPr>
          <p:nvPr/>
        </p:nvSpPr>
        <p:spPr bwMode="auto">
          <a:xfrm>
            <a:off x="5943600" y="1066800"/>
            <a:ext cx="1600200" cy="338138"/>
          </a:xfrm>
          <a:prstGeom prst="rect">
            <a:avLst/>
          </a:prstGeom>
          <a:noFill/>
          <a:ln w="9525">
            <a:noFill/>
            <a:miter lim="800000"/>
            <a:headEnd/>
            <a:tailEnd/>
          </a:ln>
        </p:spPr>
        <p:txBody>
          <a:bodyPr>
            <a:prstTxWarp prst="textNoShape">
              <a:avLst/>
            </a:prstTxWarp>
            <a:spAutoFit/>
          </a:bodyPr>
          <a:lstStyle/>
          <a:p>
            <a:pPr defTabSz="914400" eaLnBrk="0" fontAlgn="base" hangingPunct="0">
              <a:spcBef>
                <a:spcPct val="0"/>
              </a:spcBef>
              <a:spcAft>
                <a:spcPct val="0"/>
              </a:spcAft>
            </a:pPr>
            <a:r>
              <a:rPr lang="en-US" sz="1600" b="1" i="1" dirty="0">
                <a:solidFill>
                  <a:srgbClr val="000000"/>
                </a:solidFill>
                <a:latin typeface="Helvetica"/>
                <a:ea typeface="Comic Sans MS" pitchFamily="-110" charset="0"/>
                <a:cs typeface="Helvetica"/>
              </a:rPr>
              <a:t>zen </a:t>
            </a:r>
            <a:r>
              <a:rPr lang="en-US" sz="1600" b="1" dirty="0">
                <a:solidFill>
                  <a:srgbClr val="000000"/>
                </a:solidFill>
                <a:latin typeface="Helvetica"/>
                <a:ea typeface="Comic Sans MS" pitchFamily="-110" charset="0"/>
                <a:cs typeface="Helvetica"/>
              </a:rPr>
              <a:t>null</a:t>
            </a:r>
          </a:p>
        </p:txBody>
      </p:sp>
      <p:sp>
        <p:nvSpPr>
          <p:cNvPr id="21" name="Rectangle 20"/>
          <p:cNvSpPr/>
          <p:nvPr/>
        </p:nvSpPr>
        <p:spPr>
          <a:xfrm>
            <a:off x="1066800" y="3556000"/>
            <a:ext cx="1767281" cy="276999"/>
          </a:xfrm>
          <a:prstGeom prst="rect">
            <a:avLst/>
          </a:prstGeom>
        </p:spPr>
        <p:txBody>
          <a:bodyPr wrap="none">
            <a:spAutoFit/>
          </a:bodyPr>
          <a:lstStyle/>
          <a:p>
            <a:pPr defTabSz="914400" fontAlgn="base">
              <a:spcBef>
                <a:spcPct val="0"/>
              </a:spcBef>
              <a:spcAft>
                <a:spcPct val="0"/>
              </a:spcAft>
            </a:pPr>
            <a:r>
              <a:rPr lang="en-US" sz="1200" b="1" dirty="0" err="1">
                <a:solidFill>
                  <a:srgbClr val="000000"/>
                </a:solidFill>
                <a:latin typeface="Helvetica"/>
                <a:ea typeface="ＭＳ Ｐゴシック" pitchFamily="-110" charset="-128"/>
                <a:cs typeface="Helvetica"/>
              </a:rPr>
              <a:t>Jazwinska</a:t>
            </a:r>
            <a:r>
              <a:rPr lang="en-US" sz="1200" b="1" dirty="0">
                <a:solidFill>
                  <a:srgbClr val="000000"/>
                </a:solidFill>
                <a:latin typeface="Helvetica"/>
                <a:ea typeface="ＭＳ Ｐゴシック" pitchFamily="-110" charset="-128"/>
                <a:cs typeface="Helvetica"/>
              </a:rPr>
              <a:t> et al., 1999 </a:t>
            </a:r>
          </a:p>
        </p:txBody>
      </p:sp>
      <p:sp>
        <p:nvSpPr>
          <p:cNvPr id="22" name="Rectangle 21"/>
          <p:cNvSpPr/>
          <p:nvPr/>
        </p:nvSpPr>
        <p:spPr>
          <a:xfrm>
            <a:off x="3352800" y="3556000"/>
            <a:ext cx="1510374" cy="276999"/>
          </a:xfrm>
          <a:prstGeom prst="rect">
            <a:avLst/>
          </a:prstGeom>
        </p:spPr>
        <p:txBody>
          <a:bodyPr wrap="none">
            <a:spAutoFit/>
          </a:bodyPr>
          <a:lstStyle/>
          <a:p>
            <a:pPr defTabSz="914400" fontAlgn="base">
              <a:spcBef>
                <a:spcPct val="0"/>
              </a:spcBef>
              <a:spcAft>
                <a:spcPct val="0"/>
              </a:spcAft>
            </a:pPr>
            <a:r>
              <a:rPr lang="en-US" sz="1200" b="1" dirty="0">
                <a:solidFill>
                  <a:srgbClr val="000000"/>
                </a:solidFill>
                <a:latin typeface="Helvetica"/>
                <a:ea typeface="ＭＳ Ｐゴシック" pitchFamily="-110" charset="-128"/>
                <a:cs typeface="Helvetica"/>
              </a:rPr>
              <a:t>Moran et al., 2006 </a:t>
            </a:r>
          </a:p>
        </p:txBody>
      </p:sp>
      <p:sp>
        <p:nvSpPr>
          <p:cNvPr id="23" name="Rectangle 22"/>
          <p:cNvSpPr/>
          <p:nvPr/>
        </p:nvSpPr>
        <p:spPr>
          <a:xfrm>
            <a:off x="5867400" y="3568700"/>
            <a:ext cx="1245428" cy="276999"/>
          </a:xfrm>
          <a:prstGeom prst="rect">
            <a:avLst/>
          </a:prstGeom>
        </p:spPr>
        <p:txBody>
          <a:bodyPr wrap="none">
            <a:spAutoFit/>
          </a:bodyPr>
          <a:lstStyle/>
          <a:p>
            <a:pPr defTabSz="914400" fontAlgn="base">
              <a:spcBef>
                <a:spcPct val="0"/>
              </a:spcBef>
              <a:spcAft>
                <a:spcPct val="0"/>
              </a:spcAft>
            </a:pPr>
            <a:r>
              <a:rPr lang="en-US" sz="1200" b="1" dirty="0" err="1">
                <a:solidFill>
                  <a:srgbClr val="000000"/>
                </a:solidFill>
                <a:latin typeface="Helvetica"/>
                <a:ea typeface="ＭＳ Ｐゴシック" pitchFamily="-110" charset="-128"/>
                <a:cs typeface="Helvetica"/>
              </a:rPr>
              <a:t>Cai</a:t>
            </a:r>
            <a:r>
              <a:rPr lang="en-US" sz="1200" b="1" dirty="0">
                <a:solidFill>
                  <a:srgbClr val="000000"/>
                </a:solidFill>
                <a:latin typeface="Helvetica"/>
                <a:ea typeface="ＭＳ Ｐゴシック" pitchFamily="-110" charset="-128"/>
                <a:cs typeface="Helvetica"/>
              </a:rPr>
              <a:t> et al., 1999 </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xfrm>
            <a:off x="-165100" y="-88900"/>
            <a:ext cx="9309100" cy="533400"/>
          </a:xfrm>
        </p:spPr>
        <p:txBody>
          <a:bodyPr/>
          <a:lstStyle/>
          <a:p>
            <a:pPr eaLnBrk="1" hangingPunct="1"/>
            <a:r>
              <a:rPr lang="en-US" sz="2200" b="1" dirty="0">
                <a:latin typeface="Helvetica"/>
                <a:cs typeface="Helvetica"/>
              </a:rPr>
              <a:t>Cuticle phenotypes resulting from overexpression of Gro </a:t>
            </a:r>
            <a:r>
              <a:rPr lang="en-US" sz="2200" b="1" dirty="0" smtClean="0">
                <a:latin typeface="Helvetica"/>
                <a:cs typeface="Helvetica"/>
              </a:rPr>
              <a:t>variants</a:t>
            </a:r>
          </a:p>
        </p:txBody>
      </p:sp>
      <p:pic>
        <p:nvPicPr>
          <p:cNvPr id="25" name="Picture 24" descr="Macintosh HD:Users:wiamtj:Desktop:Figure of Results for Paper FInal alteration in orientation:Supplemental Figure 3.tif"/>
          <p:cNvPicPr>
            <a:picLocks noChangeAspect="1"/>
          </p:cNvPicPr>
          <p:nvPr/>
        </p:nvPicPr>
        <p:blipFill rotWithShape="1">
          <a:blip r:embed="rId3" cstate="email">
            <a:extLst>
              <a:ext uri="{28A0092B-C50C-407E-A947-70E740481C1C}">
                <a14:useLocalDpi xmlns:a14="http://schemas.microsoft.com/office/drawing/2010/main"/>
              </a:ext>
            </a:extLst>
          </a:blip>
          <a:srcRect l="4606" t="5555" r="56368"/>
          <a:stretch/>
        </p:blipFill>
        <p:spPr bwMode="auto">
          <a:xfrm>
            <a:off x="2844800" y="1549400"/>
            <a:ext cx="2603500" cy="3657942"/>
          </a:xfrm>
          <a:prstGeom prst="rect">
            <a:avLst/>
          </a:prstGeom>
          <a:noFill/>
          <a:ln>
            <a:noFill/>
          </a:ln>
        </p:spPr>
      </p:pic>
      <p:pic>
        <p:nvPicPr>
          <p:cNvPr id="26" name="Picture 25" descr="Macintosh HD:Users:wiamtj:Desktop:Figure of Results for Paper FInal alteration in orientation:Figure 4.tif"/>
          <p:cNvPicPr>
            <a:picLocks noChangeAspect="1"/>
          </p:cNvPicPr>
          <p:nvPr/>
        </p:nvPicPr>
        <p:blipFill rotWithShape="1">
          <a:blip r:embed="rId4" cstate="email">
            <a:extLst>
              <a:ext uri="{28A0092B-C50C-407E-A947-70E740481C1C}">
                <a14:useLocalDpi xmlns:a14="http://schemas.microsoft.com/office/drawing/2010/main"/>
              </a:ext>
            </a:extLst>
          </a:blip>
          <a:srcRect l="61070" b="3822"/>
          <a:stretch/>
        </p:blipFill>
        <p:spPr bwMode="auto">
          <a:xfrm>
            <a:off x="5798185" y="475025"/>
            <a:ext cx="2863215" cy="6382975"/>
          </a:xfrm>
          <a:prstGeom prst="rect">
            <a:avLst/>
          </a:prstGeom>
          <a:noFill/>
          <a:ln>
            <a:noFill/>
          </a:ln>
        </p:spPr>
      </p:pic>
      <p:pic>
        <p:nvPicPr>
          <p:cNvPr id="27" name="Picture 26" descr="Macintosh HD:Users:wiamtj:Desktop:Figure of Results for Paper FInal alteration in orientation:Figure 4.tif"/>
          <p:cNvPicPr>
            <a:picLocks noChangeAspect="1"/>
          </p:cNvPicPr>
          <p:nvPr/>
        </p:nvPicPr>
        <p:blipFill rotWithShape="1">
          <a:blip r:embed="rId5" cstate="email">
            <a:extLst>
              <a:ext uri="{28A0092B-C50C-407E-A947-70E740481C1C}">
                <a14:useLocalDpi xmlns:a14="http://schemas.microsoft.com/office/drawing/2010/main"/>
              </a:ext>
            </a:extLst>
          </a:blip>
          <a:srcRect l="374" r="60407" b="52776"/>
          <a:stretch/>
        </p:blipFill>
        <p:spPr bwMode="auto">
          <a:xfrm>
            <a:off x="0" y="1549400"/>
            <a:ext cx="2667000" cy="2897765"/>
          </a:xfrm>
          <a:prstGeom prst="rect">
            <a:avLst/>
          </a:prstGeom>
          <a:noFill/>
          <a:ln>
            <a:noFill/>
          </a:ln>
        </p:spPr>
      </p:pic>
      <p:pic>
        <p:nvPicPr>
          <p:cNvPr id="28" name="Picture 27" descr="Macintosh HD:Users:wiamtj:Desktop:Figure of Results for Paper FInal alteration in orientation:Figure 4.tif"/>
          <p:cNvPicPr>
            <a:picLocks noChangeAspect="1"/>
          </p:cNvPicPr>
          <p:nvPr/>
        </p:nvPicPr>
        <p:blipFill rotWithShape="1">
          <a:blip r:embed="rId6" cstate="email">
            <a:extLst>
              <a:ext uri="{28A0092B-C50C-407E-A947-70E740481C1C}">
                <a14:useLocalDpi xmlns:a14="http://schemas.microsoft.com/office/drawing/2010/main"/>
              </a:ext>
            </a:extLst>
          </a:blip>
          <a:srcRect t="49086" r="38743"/>
          <a:stretch/>
        </p:blipFill>
        <p:spPr bwMode="auto">
          <a:xfrm>
            <a:off x="412750" y="1549400"/>
            <a:ext cx="4864100" cy="3648075"/>
          </a:xfrm>
          <a:prstGeom prst="rect">
            <a:avLst/>
          </a:prstGeom>
          <a:noFill/>
          <a:ln>
            <a:noFill/>
          </a:ln>
        </p:spPr>
      </p:pic>
    </p:spTree>
    <p:extLst>
      <p:ext uri="{BB962C8B-B14F-4D97-AF65-F5344CB8AC3E}">
        <p14:creationId xmlns:p14="http://schemas.microsoft.com/office/powerpoint/2010/main" val="16997434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txBox="1">
            <a:spLocks noChangeArrowheads="1"/>
          </p:cNvSpPr>
          <p:nvPr/>
        </p:nvSpPr>
        <p:spPr bwMode="auto">
          <a:xfrm>
            <a:off x="838200" y="2667000"/>
            <a:ext cx="7772400" cy="533400"/>
          </a:xfrm>
          <a:prstGeom prst="rect">
            <a:avLst/>
          </a:prstGeom>
          <a:noFill/>
          <a:ln w="9525">
            <a:noFill/>
            <a:miter lim="800000"/>
            <a:headEnd/>
            <a:tailEnd/>
          </a:ln>
        </p:spPr>
        <p:txBody>
          <a:bodyPr anchor="ctr">
            <a:prstTxWarp prst="textNoShape">
              <a:avLst/>
            </a:prstTxWarp>
          </a:bodyPr>
          <a:lstStyle/>
          <a:p>
            <a:pPr algn="ctr" defTabSz="914400" fontAlgn="base">
              <a:spcBef>
                <a:spcPct val="0"/>
              </a:spcBef>
              <a:spcAft>
                <a:spcPct val="0"/>
              </a:spcAft>
            </a:pPr>
            <a:r>
              <a:rPr lang="en-US" sz="2800" b="1" dirty="0">
                <a:solidFill>
                  <a:srgbClr val="BF0000"/>
                </a:solidFill>
                <a:latin typeface="Helvetica"/>
                <a:ea typeface="ＭＳ Ｐゴシック" pitchFamily="-110" charset="-128"/>
                <a:cs typeface="Helvetica"/>
              </a:rPr>
              <a:t>Do Gro deletion variants affect </a:t>
            </a:r>
            <a:r>
              <a:rPr lang="en-US" sz="2800" b="1" dirty="0" smtClean="0">
                <a:solidFill>
                  <a:srgbClr val="BF0000"/>
                </a:solidFill>
                <a:latin typeface="Helvetica"/>
                <a:ea typeface="ＭＳ Ｐゴシック" pitchFamily="-110" charset="-128"/>
                <a:cs typeface="Helvetica"/>
              </a:rPr>
              <a:t>transcript levels and spatial </a:t>
            </a:r>
            <a:r>
              <a:rPr lang="en-US" sz="2800" b="1" dirty="0">
                <a:solidFill>
                  <a:srgbClr val="BF0000"/>
                </a:solidFill>
                <a:latin typeface="Helvetica"/>
                <a:ea typeface="ＭＳ Ｐゴシック" pitchFamily="-110" charset="-128"/>
                <a:cs typeface="Helvetica"/>
              </a:rPr>
              <a:t>patterning in the embryo?</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xfrm>
            <a:off x="-165100" y="101600"/>
            <a:ext cx="9309100" cy="533400"/>
          </a:xfrm>
        </p:spPr>
        <p:txBody>
          <a:bodyPr/>
          <a:lstStyle/>
          <a:p>
            <a:pPr eaLnBrk="1" hangingPunct="1"/>
            <a:r>
              <a:rPr lang="en-US" sz="2400" b="1" dirty="0" smtClean="0">
                <a:latin typeface="Helvetica"/>
                <a:cs typeface="Helvetica"/>
              </a:rPr>
              <a:t>qRT</a:t>
            </a:r>
            <a:r>
              <a:rPr lang="en-US" sz="2400" b="1" dirty="0">
                <a:latin typeface="Helvetica"/>
                <a:cs typeface="Helvetica"/>
              </a:rPr>
              <a:t>-</a:t>
            </a:r>
            <a:r>
              <a:rPr lang="en-US" sz="2400" b="1" dirty="0" smtClean="0">
                <a:latin typeface="Helvetica"/>
                <a:cs typeface="Helvetica"/>
              </a:rPr>
              <a:t>PCR </a:t>
            </a:r>
            <a:r>
              <a:rPr lang="en-US" sz="2400" b="1" dirty="0">
                <a:latin typeface="Helvetica"/>
                <a:cs typeface="Helvetica"/>
              </a:rPr>
              <a:t>reveals roles for the central domains in Gro-mediated repression of embryonic target genes</a:t>
            </a:r>
            <a:r>
              <a:rPr lang="en-US" sz="2400" dirty="0">
                <a:latin typeface="Helvetica"/>
                <a:cs typeface="Helvetica"/>
              </a:rPr>
              <a:t> </a:t>
            </a:r>
            <a:endParaRPr lang="en-US" sz="2400" b="1" dirty="0" smtClean="0">
              <a:latin typeface="Helvetica"/>
              <a:cs typeface="Helvetica"/>
            </a:endParaRPr>
          </a:p>
        </p:txBody>
      </p:sp>
      <p:pic>
        <p:nvPicPr>
          <p:cNvPr id="4" name="Picture 3" descr="Macintosh HD:Users:wiamtj:Desktop:Figure of Results for Paper FInal alteration in orientation:Figure 5A.tif"/>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2832101" y="-825498"/>
            <a:ext cx="4368800" cy="8128002"/>
          </a:xfrm>
          <a:prstGeom prst="rect">
            <a:avLst/>
          </a:prstGeom>
          <a:noFill/>
          <a:ln>
            <a:noFill/>
          </a:ln>
        </p:spPr>
      </p:pic>
      <p:sp>
        <p:nvSpPr>
          <p:cNvPr id="5" name="TextBox 4"/>
          <p:cNvSpPr txBox="1"/>
          <p:nvPr/>
        </p:nvSpPr>
        <p:spPr>
          <a:xfrm rot="16200000">
            <a:off x="-142884" y="2015828"/>
            <a:ext cx="1473200" cy="369332"/>
          </a:xfrm>
          <a:prstGeom prst="rect">
            <a:avLst/>
          </a:prstGeom>
          <a:noFill/>
        </p:spPr>
        <p:txBody>
          <a:bodyPr wrap="square" rtlCol="0">
            <a:spAutoFit/>
          </a:bodyPr>
          <a:lstStyle/>
          <a:p>
            <a:pPr algn="r"/>
            <a:r>
              <a:rPr lang="en-US" sz="1800" b="1" dirty="0" smtClean="0">
                <a:solidFill>
                  <a:srgbClr val="BF0000"/>
                </a:solidFill>
                <a:latin typeface="Arial"/>
                <a:cs typeface="Arial"/>
              </a:rPr>
              <a:t>Repression</a:t>
            </a:r>
          </a:p>
        </p:txBody>
      </p:sp>
      <p:sp>
        <p:nvSpPr>
          <p:cNvPr id="6" name="Up Arrow 5"/>
          <p:cNvSpPr/>
          <p:nvPr/>
        </p:nvSpPr>
        <p:spPr bwMode="auto">
          <a:xfrm>
            <a:off x="749300" y="1130303"/>
            <a:ext cx="203200" cy="2634962"/>
          </a:xfrm>
          <a:prstGeom prst="upArrow">
            <a:avLst/>
          </a:prstGeom>
          <a:gradFill flip="none" rotWithShape="1">
            <a:gsLst>
              <a:gs pos="0">
                <a:srgbClr val="FF0000"/>
              </a:gs>
              <a:gs pos="100000">
                <a:srgbClr val="FFFFFF"/>
              </a:gs>
            </a:gsLst>
            <a:lin ang="5040000" scaled="0"/>
            <a:tileRect/>
          </a:gradFill>
          <a:ln w="9525" cap="flat" cmpd="sng" algn="ctr">
            <a:noFill/>
            <a:prstDash val="solid"/>
            <a:round/>
            <a:headEnd type="none" w="med" len="med"/>
            <a:tailEnd type="none" w="med" len="med"/>
          </a:ln>
          <a:effectLst/>
          <a:scene3d>
            <a:camera prst="orthographicFront"/>
            <a:lightRig rig="threePt" dir="t"/>
          </a:scene3d>
          <a:sp3d>
            <a:bevelT w="508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tx1"/>
              </a:solidFill>
              <a:effectLst/>
              <a:latin typeface="Arial"/>
              <a:ea typeface="ＭＳ Ｐゴシック" pitchFamily="-109" charset="-128"/>
              <a:cs typeface="Arial"/>
            </a:endParaRPr>
          </a:p>
        </p:txBody>
      </p:sp>
      <p:sp>
        <p:nvSpPr>
          <p:cNvPr id="7" name="Up Arrow 6"/>
          <p:cNvSpPr/>
          <p:nvPr/>
        </p:nvSpPr>
        <p:spPr bwMode="auto">
          <a:xfrm flipV="1">
            <a:off x="749300" y="3777965"/>
            <a:ext cx="203200" cy="1320801"/>
          </a:xfrm>
          <a:prstGeom prst="upArrow">
            <a:avLst/>
          </a:prstGeom>
          <a:gradFill flip="none" rotWithShape="1">
            <a:gsLst>
              <a:gs pos="0">
                <a:srgbClr val="008000"/>
              </a:gs>
              <a:gs pos="100000">
                <a:srgbClr val="FFFFFF"/>
              </a:gs>
            </a:gsLst>
            <a:lin ang="5040000" scaled="0"/>
            <a:tileRect/>
          </a:gradFill>
          <a:ln w="9525" cap="flat" cmpd="sng" algn="ctr">
            <a:noFill/>
            <a:prstDash val="solid"/>
            <a:round/>
            <a:headEnd type="none" w="med" len="med"/>
            <a:tailEnd type="none" w="med" len="med"/>
          </a:ln>
          <a:effectLst/>
          <a:scene3d>
            <a:camera prst="orthographicFront"/>
            <a:lightRig rig="threePt" dir="t"/>
          </a:scene3d>
          <a:sp3d>
            <a:bevelT w="508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tx1"/>
              </a:solidFill>
              <a:effectLst/>
              <a:latin typeface="Arial"/>
              <a:ea typeface="ＭＳ Ｐゴシック" pitchFamily="-109" charset="-128"/>
              <a:cs typeface="Arial"/>
            </a:endParaRPr>
          </a:p>
        </p:txBody>
      </p:sp>
      <p:sp>
        <p:nvSpPr>
          <p:cNvPr id="8" name="TextBox 7"/>
          <p:cNvSpPr txBox="1"/>
          <p:nvPr/>
        </p:nvSpPr>
        <p:spPr>
          <a:xfrm rot="16200000">
            <a:off x="-47517" y="4154652"/>
            <a:ext cx="1300506" cy="369332"/>
          </a:xfrm>
          <a:prstGeom prst="rect">
            <a:avLst/>
          </a:prstGeom>
          <a:noFill/>
        </p:spPr>
        <p:txBody>
          <a:bodyPr wrap="none" rtlCol="0">
            <a:spAutoFit/>
          </a:bodyPr>
          <a:lstStyle/>
          <a:p>
            <a:pPr algn="r"/>
            <a:r>
              <a:rPr lang="en-US" sz="1800" b="1" dirty="0" smtClean="0">
                <a:solidFill>
                  <a:srgbClr val="008000"/>
                </a:solidFill>
                <a:latin typeface="Arial"/>
                <a:cs typeface="Arial"/>
              </a:rPr>
              <a:t>Activation</a:t>
            </a:r>
          </a:p>
        </p:txBody>
      </p:sp>
      <p:sp>
        <p:nvSpPr>
          <p:cNvPr id="2" name="TextBox 1"/>
          <p:cNvSpPr txBox="1"/>
          <p:nvPr/>
        </p:nvSpPr>
        <p:spPr>
          <a:xfrm>
            <a:off x="165102" y="5588000"/>
            <a:ext cx="8915400" cy="1077218"/>
          </a:xfrm>
          <a:prstGeom prst="rect">
            <a:avLst/>
          </a:prstGeom>
          <a:noFill/>
        </p:spPr>
        <p:txBody>
          <a:bodyPr wrap="square" rtlCol="0">
            <a:spAutoFit/>
          </a:bodyPr>
          <a:lstStyle/>
          <a:p>
            <a:pPr marL="285750" indent="-285750">
              <a:buFont typeface="Arial"/>
              <a:buChar char="•"/>
            </a:pPr>
            <a:r>
              <a:rPr lang="en-US" sz="1600" dirty="0">
                <a:latin typeface="Helvetica"/>
                <a:cs typeface="Helvetica"/>
              </a:rPr>
              <a:t>Embryos were collected from F1 females </a:t>
            </a:r>
            <a:r>
              <a:rPr lang="en-US" sz="1600" dirty="0" smtClean="0">
                <a:latin typeface="Helvetica"/>
                <a:cs typeface="Helvetica"/>
              </a:rPr>
              <a:t>from 0-3 hours</a:t>
            </a:r>
          </a:p>
          <a:p>
            <a:pPr marL="285750" indent="-285750">
              <a:buFont typeface="Arial"/>
              <a:buChar char="•"/>
            </a:pPr>
            <a:endParaRPr lang="en-US" sz="1600" dirty="0" smtClean="0">
              <a:latin typeface="Helvetica"/>
              <a:cs typeface="Helvetica"/>
            </a:endParaRPr>
          </a:p>
          <a:p>
            <a:pPr marL="285750" indent="-285750">
              <a:buFont typeface="Arial"/>
              <a:buChar char="•"/>
            </a:pPr>
            <a:r>
              <a:rPr lang="en-US" sz="1600" dirty="0" smtClean="0">
                <a:latin typeface="Helvetica"/>
                <a:cs typeface="Helvetica"/>
              </a:rPr>
              <a:t>cDNA </a:t>
            </a:r>
            <a:r>
              <a:rPr lang="en-US" sz="1600" dirty="0">
                <a:latin typeface="Helvetica"/>
                <a:cs typeface="Helvetica"/>
              </a:rPr>
              <a:t>levels were </a:t>
            </a:r>
            <a:r>
              <a:rPr lang="en-US" sz="1600" dirty="0" smtClean="0">
                <a:latin typeface="Helvetica"/>
                <a:cs typeface="Helvetica"/>
              </a:rPr>
              <a:t>normalized </a:t>
            </a:r>
            <a:r>
              <a:rPr lang="en-US" sz="1600" dirty="0">
                <a:latin typeface="Helvetica"/>
                <a:cs typeface="Helvetica"/>
              </a:rPr>
              <a:t>to </a:t>
            </a:r>
            <a:r>
              <a:rPr lang="en-US" sz="1600" dirty="0" smtClean="0">
                <a:latin typeface="Helvetica"/>
                <a:cs typeface="Helvetica"/>
              </a:rPr>
              <a:t>RpL32 and fold repression was </a:t>
            </a:r>
            <a:r>
              <a:rPr lang="en-US" sz="1600" dirty="0">
                <a:latin typeface="Helvetica"/>
                <a:cs typeface="Helvetica"/>
              </a:rPr>
              <a:t>then determined by dividing these values into the RpL32 normalized levels from the cross with the </a:t>
            </a:r>
            <a:r>
              <a:rPr lang="en-US" sz="1600" i="1" dirty="0" smtClean="0">
                <a:latin typeface="Helvetica"/>
                <a:cs typeface="Helvetica"/>
              </a:rPr>
              <a:t>w</a:t>
            </a:r>
            <a:r>
              <a:rPr lang="en-US" sz="1600" i="1" baseline="30000" dirty="0" smtClean="0">
                <a:latin typeface="Helvetica"/>
                <a:cs typeface="Helvetica"/>
              </a:rPr>
              <a:t>1118.</a:t>
            </a:r>
            <a:endParaRPr lang="en-US" sz="1600" dirty="0" smtClean="0">
              <a:latin typeface="Helvetica"/>
              <a:cs typeface="Helvetica"/>
            </a:endParaRPr>
          </a:p>
        </p:txBody>
      </p:sp>
    </p:spTree>
    <p:extLst>
      <p:ext uri="{BB962C8B-B14F-4D97-AF65-F5344CB8AC3E}">
        <p14:creationId xmlns:p14="http://schemas.microsoft.com/office/powerpoint/2010/main" val="9478965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572"/>
            <a:ext cx="8976691" cy="1139825"/>
          </a:xfrm>
        </p:spPr>
        <p:txBody>
          <a:bodyPr>
            <a:normAutofit/>
          </a:bodyPr>
          <a:lstStyle/>
          <a:p>
            <a:r>
              <a:rPr lang="en-US" sz="2400" b="1" dirty="0" smtClean="0">
                <a:latin typeface="Helvetica"/>
                <a:cs typeface="Helvetica"/>
              </a:rPr>
              <a:t>Interpretation of transcription factor gradients: an active role for Gro</a:t>
            </a:r>
            <a:endParaRPr lang="en-US" sz="2400" b="1" dirty="0">
              <a:latin typeface="Helvetica"/>
              <a:cs typeface="Helvetica"/>
            </a:endParaRPr>
          </a:p>
        </p:txBody>
      </p:sp>
      <p:pic>
        <p:nvPicPr>
          <p:cNvPr id="11" name="Picture 10" descr="exp.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8360" y="1917891"/>
            <a:ext cx="4464105" cy="2613699"/>
          </a:xfrm>
          <a:prstGeom prst="rect">
            <a:avLst/>
          </a:prstGeom>
          <a:ln>
            <a:solidFill>
              <a:schemeClr val="tx1"/>
            </a:solidFill>
          </a:ln>
        </p:spPr>
      </p:pic>
      <p:sp>
        <p:nvSpPr>
          <p:cNvPr id="12" name="TextBox 11"/>
          <p:cNvSpPr txBox="1"/>
          <p:nvPr/>
        </p:nvSpPr>
        <p:spPr>
          <a:xfrm>
            <a:off x="2543693" y="4616364"/>
            <a:ext cx="2199040" cy="369332"/>
          </a:xfrm>
          <a:prstGeom prst="rect">
            <a:avLst/>
          </a:prstGeom>
          <a:noFill/>
        </p:spPr>
        <p:txBody>
          <a:bodyPr wrap="none" rtlCol="0">
            <a:spAutoFit/>
          </a:bodyPr>
          <a:lstStyle/>
          <a:p>
            <a:r>
              <a:rPr lang="en-US" sz="1800" dirty="0" smtClean="0">
                <a:latin typeface="Arial"/>
                <a:cs typeface="Arial"/>
              </a:rPr>
              <a:t>Developmental axis</a:t>
            </a:r>
          </a:p>
        </p:txBody>
      </p:sp>
      <p:sp>
        <p:nvSpPr>
          <p:cNvPr id="13" name="Right Arrow 12"/>
          <p:cNvSpPr/>
          <p:nvPr/>
        </p:nvSpPr>
        <p:spPr bwMode="auto">
          <a:xfrm>
            <a:off x="4764339" y="4745653"/>
            <a:ext cx="1406916" cy="182525"/>
          </a:xfrm>
          <a:prstGeom prst="rightArrow">
            <a:avLst/>
          </a:prstGeom>
          <a:solidFill>
            <a:schemeClr val="bg1">
              <a:lumMod val="50000"/>
            </a:schemeClr>
          </a:soli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tx1"/>
              </a:solidFill>
              <a:effectLst/>
              <a:latin typeface="Arial"/>
              <a:ea typeface="ＭＳ Ｐゴシック" pitchFamily="-109" charset="-128"/>
              <a:cs typeface="Arial"/>
            </a:endParaRPr>
          </a:p>
        </p:txBody>
      </p:sp>
      <p:sp>
        <p:nvSpPr>
          <p:cNvPr id="14" name="TextBox 13"/>
          <p:cNvSpPr txBox="1"/>
          <p:nvPr/>
        </p:nvSpPr>
        <p:spPr>
          <a:xfrm>
            <a:off x="167309" y="2783509"/>
            <a:ext cx="2186261" cy="830997"/>
          </a:xfrm>
          <a:prstGeom prst="rect">
            <a:avLst/>
          </a:prstGeom>
          <a:noFill/>
        </p:spPr>
        <p:txBody>
          <a:bodyPr wrap="square" rtlCol="0">
            <a:spAutoFit/>
          </a:bodyPr>
          <a:lstStyle/>
          <a:p>
            <a:pPr algn="ctr"/>
            <a:r>
              <a:rPr lang="en-US" sz="1600" dirty="0" smtClean="0">
                <a:latin typeface="Arial"/>
                <a:cs typeface="Arial"/>
              </a:rPr>
              <a:t>Concentration of </a:t>
            </a:r>
            <a:r>
              <a:rPr lang="en-US" sz="1600" dirty="0" err="1" smtClean="0">
                <a:latin typeface="Arial"/>
                <a:cs typeface="Arial"/>
              </a:rPr>
              <a:t>Gro</a:t>
            </a:r>
            <a:r>
              <a:rPr lang="en-US" sz="1600" dirty="0" smtClean="0">
                <a:latin typeface="Arial"/>
                <a:cs typeface="Arial"/>
              </a:rPr>
              <a:t>-dependent repressor (Dorsal, </a:t>
            </a:r>
            <a:r>
              <a:rPr lang="en-US" sz="1600" dirty="0" err="1" smtClean="0">
                <a:latin typeface="Arial"/>
                <a:cs typeface="Arial"/>
              </a:rPr>
              <a:t>Brk</a:t>
            </a:r>
            <a:r>
              <a:rPr lang="en-US" sz="1600" dirty="0" smtClean="0">
                <a:latin typeface="Arial"/>
                <a:cs typeface="Arial"/>
              </a:rPr>
              <a:t>, </a:t>
            </a:r>
            <a:r>
              <a:rPr lang="en-US" sz="1600" dirty="0" err="1" smtClean="0">
                <a:latin typeface="Arial"/>
                <a:cs typeface="Arial"/>
              </a:rPr>
              <a:t>Cic</a:t>
            </a:r>
            <a:r>
              <a:rPr lang="en-US" sz="1600" dirty="0" smtClean="0">
                <a:latin typeface="Arial"/>
                <a:cs typeface="Arial"/>
              </a:rPr>
              <a:t>, etc.)</a:t>
            </a:r>
          </a:p>
        </p:txBody>
      </p:sp>
      <p:sp>
        <p:nvSpPr>
          <p:cNvPr id="17" name="Rectangle 16"/>
          <p:cNvSpPr/>
          <p:nvPr/>
        </p:nvSpPr>
        <p:spPr bwMode="auto">
          <a:xfrm>
            <a:off x="2346125" y="3156164"/>
            <a:ext cx="3391807" cy="205339"/>
          </a:xfrm>
          <a:prstGeom prst="rect">
            <a:avLst/>
          </a:prstGeom>
          <a:solidFill>
            <a:srgbClr val="D8DA1B"/>
          </a:solidFill>
          <a:ln w="9525" cap="flat" cmpd="sng" algn="ctr">
            <a:noFill/>
            <a:prstDash val="solid"/>
            <a:round/>
            <a:headEnd type="none" w="med" len="med"/>
            <a:tailEnd type="none" w="med" len="med"/>
          </a:ln>
          <a:effectLst/>
          <a:scene3d>
            <a:camera prst="orthographicFront"/>
            <a:lightRig rig="threePt" dir="t"/>
          </a:scene3d>
          <a:sp3d>
            <a:bevelT h="508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a:ea typeface="ＭＳ Ｐゴシック" pitchFamily="-109" charset="-128"/>
                <a:cs typeface="Arial"/>
              </a:rPr>
              <a:t>Zone of expression</a:t>
            </a:r>
          </a:p>
        </p:txBody>
      </p:sp>
      <p:sp>
        <p:nvSpPr>
          <p:cNvPr id="22" name="TextBox 21"/>
          <p:cNvSpPr txBox="1"/>
          <p:nvPr/>
        </p:nvSpPr>
        <p:spPr>
          <a:xfrm>
            <a:off x="1490570" y="5186755"/>
            <a:ext cx="6243663" cy="923330"/>
          </a:xfrm>
          <a:prstGeom prst="rect">
            <a:avLst/>
          </a:prstGeom>
          <a:noFill/>
        </p:spPr>
        <p:txBody>
          <a:bodyPr wrap="square" rtlCol="0">
            <a:spAutoFit/>
          </a:bodyPr>
          <a:lstStyle/>
          <a:p>
            <a:r>
              <a:rPr lang="en-US" sz="1800" dirty="0" smtClean="0">
                <a:latin typeface="Arial"/>
                <a:cs typeface="Arial"/>
              </a:rPr>
              <a:t>What determines the height of the threshold?</a:t>
            </a:r>
          </a:p>
          <a:p>
            <a:pPr marL="800100" lvl="1" indent="-342900">
              <a:buAutoNum type="arabicParenR"/>
            </a:pPr>
            <a:r>
              <a:rPr lang="en-US" sz="1800" dirty="0" smtClean="0">
                <a:latin typeface="Arial"/>
                <a:cs typeface="Arial"/>
              </a:rPr>
              <a:t>Affinity of the repressor for its binding site</a:t>
            </a:r>
          </a:p>
          <a:p>
            <a:pPr marL="800100" lvl="1" indent="-342900">
              <a:buAutoNum type="arabicParenR"/>
            </a:pPr>
            <a:r>
              <a:rPr lang="en-US" sz="1800" dirty="0" err="1" smtClean="0">
                <a:latin typeface="Arial"/>
                <a:cs typeface="Arial"/>
              </a:rPr>
              <a:t>Gro</a:t>
            </a:r>
            <a:r>
              <a:rPr lang="en-US" sz="1800" dirty="0" smtClean="0">
                <a:latin typeface="Arial"/>
                <a:cs typeface="Arial"/>
              </a:rPr>
              <a:t> activity level</a:t>
            </a:r>
          </a:p>
        </p:txBody>
      </p:sp>
      <p:sp>
        <p:nvSpPr>
          <p:cNvPr id="23" name="TextBox 22"/>
          <p:cNvSpPr txBox="1"/>
          <p:nvPr/>
        </p:nvSpPr>
        <p:spPr>
          <a:xfrm>
            <a:off x="2927481" y="2387418"/>
            <a:ext cx="3050009" cy="369332"/>
          </a:xfrm>
          <a:prstGeom prst="rect">
            <a:avLst/>
          </a:prstGeom>
          <a:noFill/>
        </p:spPr>
        <p:txBody>
          <a:bodyPr wrap="none" rtlCol="0">
            <a:spAutoFit/>
          </a:bodyPr>
          <a:lstStyle/>
          <a:p>
            <a:r>
              <a:rPr lang="en-US" dirty="0" smtClean="0">
                <a:latin typeface="Arial"/>
                <a:cs typeface="Arial"/>
              </a:rPr>
              <a:t>Transcription factor</a:t>
            </a:r>
            <a:r>
              <a:rPr lang="en-US" sz="1800" dirty="0" smtClean="0">
                <a:latin typeface="Arial"/>
                <a:cs typeface="Arial"/>
              </a:rPr>
              <a:t> gradient</a:t>
            </a:r>
          </a:p>
        </p:txBody>
      </p:sp>
      <p:sp>
        <p:nvSpPr>
          <p:cNvPr id="24" name="Freeform 23"/>
          <p:cNvSpPr/>
          <p:nvPr/>
        </p:nvSpPr>
        <p:spPr bwMode="auto">
          <a:xfrm>
            <a:off x="5977490" y="2600983"/>
            <a:ext cx="243358" cy="258577"/>
          </a:xfrm>
          <a:custGeom>
            <a:avLst/>
            <a:gdLst>
              <a:gd name="connsiteX0" fmla="*/ 0 w 243358"/>
              <a:gd name="connsiteY0" fmla="*/ 0 h 258577"/>
              <a:gd name="connsiteX1" fmla="*/ 167308 w 243358"/>
              <a:gd name="connsiteY1" fmla="*/ 68446 h 258577"/>
              <a:gd name="connsiteX2" fmla="*/ 243358 w 243358"/>
              <a:gd name="connsiteY2" fmla="*/ 258577 h 258577"/>
            </a:gdLst>
            <a:ahLst/>
            <a:cxnLst>
              <a:cxn ang="0">
                <a:pos x="connsiteX0" y="connsiteY0"/>
              </a:cxn>
              <a:cxn ang="0">
                <a:pos x="connsiteX1" y="connsiteY1"/>
              </a:cxn>
              <a:cxn ang="0">
                <a:pos x="connsiteX2" y="connsiteY2"/>
              </a:cxn>
            </a:cxnLst>
            <a:rect l="l" t="t" r="r" b="b"/>
            <a:pathLst>
              <a:path w="243358" h="258577">
                <a:moveTo>
                  <a:pt x="0" y="0"/>
                </a:moveTo>
                <a:cubicBezTo>
                  <a:pt x="63374" y="12675"/>
                  <a:pt x="126748" y="25350"/>
                  <a:pt x="167308" y="68446"/>
                </a:cubicBezTo>
                <a:cubicBezTo>
                  <a:pt x="207868" y="111542"/>
                  <a:pt x="243358" y="258577"/>
                  <a:pt x="243358" y="258577"/>
                </a:cubicBezTo>
              </a:path>
            </a:pathLst>
          </a:cu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grpSp>
        <p:nvGrpSpPr>
          <p:cNvPr id="20" name="Group 19"/>
          <p:cNvGrpSpPr/>
          <p:nvPr/>
        </p:nvGrpSpPr>
        <p:grpSpPr>
          <a:xfrm>
            <a:off x="2338360" y="3134281"/>
            <a:ext cx="6973721" cy="461665"/>
            <a:chOff x="2338360" y="3134281"/>
            <a:chExt cx="6973721" cy="461665"/>
          </a:xfrm>
        </p:grpSpPr>
        <p:grpSp>
          <p:nvGrpSpPr>
            <p:cNvPr id="25" name="Group 24"/>
            <p:cNvGrpSpPr/>
            <p:nvPr/>
          </p:nvGrpSpPr>
          <p:grpSpPr>
            <a:xfrm>
              <a:off x="2338360" y="3134281"/>
              <a:ext cx="6973721" cy="461665"/>
              <a:chOff x="2338360" y="3134281"/>
              <a:chExt cx="6973721" cy="461665"/>
            </a:xfrm>
          </p:grpSpPr>
          <p:cxnSp>
            <p:nvCxnSpPr>
              <p:cNvPr id="16" name="Straight Connector 15"/>
              <p:cNvCxnSpPr/>
              <p:nvPr/>
            </p:nvCxnSpPr>
            <p:spPr bwMode="auto">
              <a:xfrm>
                <a:off x="2338360" y="3376714"/>
                <a:ext cx="4479315" cy="1588"/>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18" name="TextBox 17"/>
              <p:cNvSpPr txBox="1"/>
              <p:nvPr/>
            </p:nvSpPr>
            <p:spPr>
              <a:xfrm>
                <a:off x="7011207" y="3134281"/>
                <a:ext cx="2300874" cy="461665"/>
              </a:xfrm>
              <a:prstGeom prst="rect">
                <a:avLst/>
              </a:prstGeom>
              <a:noFill/>
            </p:spPr>
            <p:txBody>
              <a:bodyPr wrap="square" rtlCol="0">
                <a:spAutoFit/>
              </a:bodyPr>
              <a:lstStyle/>
              <a:p>
                <a:r>
                  <a:rPr lang="en-US" sz="1200" dirty="0" smtClean="0">
                    <a:latin typeface="Arial"/>
                    <a:cs typeface="Arial"/>
                  </a:rPr>
                  <a:t>Threshold concentration for repression (low </a:t>
                </a:r>
                <a:r>
                  <a:rPr lang="en-US" sz="1200" dirty="0" err="1" smtClean="0">
                    <a:latin typeface="Arial"/>
                    <a:cs typeface="Arial"/>
                  </a:rPr>
                  <a:t>Groucho</a:t>
                </a:r>
                <a:r>
                  <a:rPr lang="en-US" sz="1200" dirty="0" smtClean="0">
                    <a:latin typeface="Arial"/>
                    <a:cs typeface="Arial"/>
                  </a:rPr>
                  <a:t>)</a:t>
                </a:r>
              </a:p>
            </p:txBody>
          </p:sp>
        </p:grpSp>
        <p:cxnSp>
          <p:nvCxnSpPr>
            <p:cNvPr id="19" name="Straight Arrow Connector 18"/>
            <p:cNvCxnSpPr/>
            <p:nvPr/>
          </p:nvCxnSpPr>
          <p:spPr bwMode="auto">
            <a:xfrm rot="10800000">
              <a:off x="6845417" y="3386412"/>
              <a:ext cx="27877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26" name="Group 25"/>
          <p:cNvGrpSpPr/>
          <p:nvPr/>
        </p:nvGrpSpPr>
        <p:grpSpPr>
          <a:xfrm>
            <a:off x="2338360" y="3753746"/>
            <a:ext cx="6973721" cy="461665"/>
            <a:chOff x="2338360" y="3134281"/>
            <a:chExt cx="6973721" cy="461665"/>
          </a:xfrm>
        </p:grpSpPr>
        <p:grpSp>
          <p:nvGrpSpPr>
            <p:cNvPr id="27" name="Group 26"/>
            <p:cNvGrpSpPr/>
            <p:nvPr/>
          </p:nvGrpSpPr>
          <p:grpSpPr>
            <a:xfrm>
              <a:off x="2338360" y="3134281"/>
              <a:ext cx="6973721" cy="461665"/>
              <a:chOff x="2338360" y="3134281"/>
              <a:chExt cx="6973721" cy="461665"/>
            </a:xfrm>
          </p:grpSpPr>
          <p:cxnSp>
            <p:nvCxnSpPr>
              <p:cNvPr id="29" name="Straight Connector 28"/>
              <p:cNvCxnSpPr/>
              <p:nvPr/>
            </p:nvCxnSpPr>
            <p:spPr bwMode="auto">
              <a:xfrm>
                <a:off x="2338360" y="3376714"/>
                <a:ext cx="4479315" cy="1588"/>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30" name="TextBox 29"/>
              <p:cNvSpPr txBox="1"/>
              <p:nvPr/>
            </p:nvSpPr>
            <p:spPr>
              <a:xfrm>
                <a:off x="7011207" y="3134281"/>
                <a:ext cx="2300874" cy="461665"/>
              </a:xfrm>
              <a:prstGeom prst="rect">
                <a:avLst/>
              </a:prstGeom>
              <a:noFill/>
            </p:spPr>
            <p:txBody>
              <a:bodyPr wrap="square" rtlCol="0">
                <a:spAutoFit/>
              </a:bodyPr>
              <a:lstStyle/>
              <a:p>
                <a:r>
                  <a:rPr lang="en-US" sz="1200" dirty="0" smtClean="0">
                    <a:latin typeface="Arial"/>
                    <a:cs typeface="Arial"/>
                  </a:rPr>
                  <a:t>Threshold concentration for repression (high </a:t>
                </a:r>
                <a:r>
                  <a:rPr lang="en-US" sz="1200" smtClean="0">
                    <a:latin typeface="Arial"/>
                    <a:cs typeface="Arial"/>
                  </a:rPr>
                  <a:t>Groucho)</a:t>
                </a:r>
                <a:endParaRPr lang="en-US" sz="1200" dirty="0" smtClean="0">
                  <a:latin typeface="Arial"/>
                  <a:cs typeface="Arial"/>
                </a:endParaRPr>
              </a:p>
            </p:txBody>
          </p:sp>
        </p:grpSp>
        <p:cxnSp>
          <p:nvCxnSpPr>
            <p:cNvPr id="28" name="Straight Arrow Connector 27"/>
            <p:cNvCxnSpPr/>
            <p:nvPr/>
          </p:nvCxnSpPr>
          <p:spPr bwMode="auto">
            <a:xfrm rot="10800000">
              <a:off x="6845417" y="3386412"/>
              <a:ext cx="27877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31" name="Rectangle 30"/>
          <p:cNvSpPr/>
          <p:nvPr/>
        </p:nvSpPr>
        <p:spPr bwMode="auto">
          <a:xfrm>
            <a:off x="2356452" y="3789065"/>
            <a:ext cx="2152048" cy="196164"/>
          </a:xfrm>
          <a:prstGeom prst="rect">
            <a:avLst/>
          </a:prstGeom>
          <a:solidFill>
            <a:srgbClr val="D8DA1B"/>
          </a:solidFill>
          <a:ln w="9525" cap="flat" cmpd="sng" algn="ctr">
            <a:noFill/>
            <a:prstDash val="solid"/>
            <a:round/>
            <a:headEnd type="none" w="med" len="med"/>
            <a:tailEnd type="none" w="med" len="med"/>
          </a:ln>
          <a:effectLst/>
          <a:scene3d>
            <a:camera prst="orthographicFront"/>
            <a:lightRig rig="threePt" dir="t"/>
          </a:scene3d>
          <a:sp3d>
            <a:bevelT h="508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a:ea typeface="ＭＳ Ｐゴシック" pitchFamily="-109" charset="-128"/>
                <a:cs typeface="Arial"/>
              </a:rPr>
              <a:t>Zone of expression</a:t>
            </a:r>
          </a:p>
        </p:txBody>
      </p:sp>
    </p:spTree>
    <p:extLst>
      <p:ext uri="{BB962C8B-B14F-4D97-AF65-F5344CB8AC3E}">
        <p14:creationId xmlns:p14="http://schemas.microsoft.com/office/powerpoint/2010/main" val="4137328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build="p" bldLvl="2"/>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Rectangle 3"/>
          <p:cNvSpPr>
            <a:spLocks noGrp="1" noChangeArrowheads="1"/>
          </p:cNvSpPr>
          <p:nvPr>
            <p:ph type="title"/>
          </p:nvPr>
        </p:nvSpPr>
        <p:spPr>
          <a:xfrm>
            <a:off x="-165100" y="101600"/>
            <a:ext cx="9309100" cy="533400"/>
          </a:xfrm>
        </p:spPr>
        <p:txBody>
          <a:bodyPr/>
          <a:lstStyle/>
          <a:p>
            <a:pPr eaLnBrk="1" hangingPunct="1"/>
            <a:r>
              <a:rPr lang="en-US" sz="2400" b="1" i="1" dirty="0" smtClean="0">
                <a:latin typeface="Helvetica"/>
                <a:cs typeface="Helvetica"/>
              </a:rPr>
              <a:t>in situ </a:t>
            </a:r>
            <a:r>
              <a:rPr lang="en-US" sz="2400" b="1" dirty="0">
                <a:latin typeface="Helvetica"/>
                <a:cs typeface="Helvetica"/>
              </a:rPr>
              <a:t>reveals roles for the central domains in Gro-mediated repression of embryonic target genes</a:t>
            </a:r>
            <a:r>
              <a:rPr lang="en-US" sz="2400" dirty="0">
                <a:latin typeface="Helvetica"/>
                <a:cs typeface="Helvetica"/>
              </a:rPr>
              <a:t> </a:t>
            </a:r>
            <a:endParaRPr lang="en-US" sz="2400" b="1" dirty="0" smtClean="0">
              <a:latin typeface="Helvetica"/>
              <a:cs typeface="Helvetica"/>
            </a:endParaRPr>
          </a:p>
        </p:txBody>
      </p:sp>
      <p:pic>
        <p:nvPicPr>
          <p:cNvPr id="5" name="Picture 4" descr="Macintosh HD:Users:wiamtj:Desktop:Figure of Results for Paper FInal alteration in orientation:Figure 5B-Y.t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1480321" y="-81779"/>
            <a:ext cx="6070680" cy="7808878"/>
          </a:xfrm>
          <a:prstGeom prst="rect">
            <a:avLst/>
          </a:prstGeom>
          <a:noFill/>
          <a:ln>
            <a:noFill/>
          </a:ln>
        </p:spPr>
      </p:pic>
    </p:spTree>
    <p:extLst>
      <p:ext uri="{BB962C8B-B14F-4D97-AF65-F5344CB8AC3E}">
        <p14:creationId xmlns:p14="http://schemas.microsoft.com/office/powerpoint/2010/main" val="192429443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2400" y="0"/>
            <a:ext cx="9448800" cy="533400"/>
          </a:xfrm>
        </p:spPr>
        <p:txBody>
          <a:bodyPr/>
          <a:lstStyle/>
          <a:p>
            <a:pPr eaLnBrk="1" hangingPunct="1">
              <a:defRPr/>
            </a:pPr>
            <a:r>
              <a:rPr lang="en-US" sz="2100" b="1" dirty="0">
                <a:solidFill>
                  <a:schemeClr val="tx1"/>
                </a:solidFill>
                <a:effectLst>
                  <a:outerShdw blurRad="38100" dist="38100" dir="2700000" algn="tl">
                    <a:srgbClr val="DDDDDD"/>
                  </a:outerShdw>
                </a:effectLst>
                <a:latin typeface="Helvetica"/>
                <a:cs typeface="Helvetica"/>
              </a:rPr>
              <a:t>Wing development as a model to study Groucho mediated repression</a:t>
            </a:r>
            <a:endParaRPr lang="en-US" sz="2100" b="1" dirty="0">
              <a:solidFill>
                <a:schemeClr val="tx1"/>
              </a:solidFill>
              <a:latin typeface="Helvetica"/>
              <a:cs typeface="Helvetica"/>
            </a:endParaRPr>
          </a:p>
        </p:txBody>
      </p:sp>
      <p:pic>
        <p:nvPicPr>
          <p:cNvPr id="22" name="Picture 21" descr="flp out example of wing disc.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574" y="762000"/>
            <a:ext cx="8784825" cy="1863725"/>
          </a:xfrm>
          <a:prstGeom prst="rect">
            <a:avLst/>
          </a:prstGeom>
        </p:spPr>
      </p:pic>
      <p:pic>
        <p:nvPicPr>
          <p:cNvPr id="7" name="Picture 6" descr="uas gal4.tiff"/>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495800" y="5029200"/>
            <a:ext cx="4648200" cy="758428"/>
          </a:xfrm>
          <a:prstGeom prst="rect">
            <a:avLst/>
          </a:prstGeom>
        </p:spPr>
      </p:pic>
      <p:pic>
        <p:nvPicPr>
          <p:cNvPr id="8" name="Picture 7" descr="vg.tiff"/>
          <p:cNvPicPr>
            <a:picLocks noChangeAspect="1"/>
          </p:cNvPicPr>
          <p:nvPr/>
        </p:nvPicPr>
        <p:blipFill>
          <a:blip r:embed="rId5" cstate="email">
            <a:extLst>
              <a:ext uri="{28A0092B-C50C-407E-A947-70E740481C1C}">
                <a14:useLocalDpi xmlns:a14="http://schemas.microsoft.com/office/drawing/2010/main"/>
              </a:ext>
            </a:extLst>
          </a:blip>
          <a:srcRect l="1667" r="5833" b="17844"/>
          <a:stretch>
            <a:fillRect/>
          </a:stretch>
        </p:blipFill>
        <p:spPr>
          <a:xfrm>
            <a:off x="381000" y="685800"/>
            <a:ext cx="8458200" cy="3581400"/>
          </a:xfrm>
          <a:prstGeom prst="rect">
            <a:avLst/>
          </a:prstGeom>
        </p:spPr>
      </p:pic>
      <p:pic>
        <p:nvPicPr>
          <p:cNvPr id="2" name="Picture 1" descr="Flippase.tiff"/>
          <p:cNvPicPr>
            <a:picLocks noChangeAspect="1"/>
          </p:cNvPicPr>
          <p:nvPr/>
        </p:nvPicPr>
        <p:blipFill rotWithShape="1">
          <a:blip r:embed="rId6" cstate="email">
            <a:extLst>
              <a:ext uri="{28A0092B-C50C-407E-A947-70E740481C1C}">
                <a14:useLocalDpi xmlns:a14="http://schemas.microsoft.com/office/drawing/2010/main"/>
              </a:ext>
            </a:extLst>
          </a:blip>
          <a:srcRect l="1428" t="8716"/>
          <a:stretch/>
        </p:blipFill>
        <p:spPr>
          <a:xfrm>
            <a:off x="0" y="4592264"/>
            <a:ext cx="4529552" cy="1495849"/>
          </a:xfrm>
          <a:prstGeom prst="rect">
            <a:avLst/>
          </a:prstGeom>
        </p:spPr>
      </p:pic>
    </p:spTree>
  </p:cSld>
  <p:clrMapOvr>
    <a:masterClrMapping/>
  </p:clrMapOvr>
  <p:transition xmlns:p14="http://schemas.microsoft.com/office/powerpoint/2010/main">
    <p:fade thruBlk="1"/>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52400" y="76200"/>
            <a:ext cx="9448800" cy="533400"/>
          </a:xfrm>
        </p:spPr>
        <p:txBody>
          <a:bodyPr/>
          <a:lstStyle/>
          <a:p>
            <a:pPr eaLnBrk="1" hangingPunct="1">
              <a:defRPr/>
            </a:pPr>
            <a:r>
              <a:rPr lang="en-US" sz="2400" b="1" dirty="0">
                <a:latin typeface="Helvetica"/>
                <a:cs typeface="Helvetica"/>
              </a:rPr>
              <a:t>Overexpression clones reveal roles for central domains in Gro-mediated ectopic repression of a Brk target in the wing </a:t>
            </a:r>
            <a:r>
              <a:rPr lang="en-US" sz="2400" b="1" dirty="0" smtClean="0">
                <a:latin typeface="Helvetica"/>
                <a:cs typeface="Helvetica"/>
              </a:rPr>
              <a:t>disc</a:t>
            </a:r>
            <a:endParaRPr lang="en-US" sz="2400" b="1" dirty="0">
              <a:solidFill>
                <a:schemeClr val="tx1"/>
              </a:solidFill>
              <a:latin typeface="Helvetica"/>
              <a:cs typeface="Helvetica"/>
            </a:endParaRPr>
          </a:p>
        </p:txBody>
      </p:sp>
      <p:pic>
        <p:nvPicPr>
          <p:cNvPr id="5" name="Picture 4" descr="Macintosh HD:Users:wiamtj:Desktop:Figure of Results for Paper FInal alteration in orientation:Supplemental Figure 1.tif"/>
          <p:cNvPicPr>
            <a:picLocks noChangeAspect="1"/>
          </p:cNvPicPr>
          <p:nvPr/>
        </p:nvPicPr>
        <p:blipFill rotWithShape="1">
          <a:blip r:embed="rId3" cstate="email">
            <a:extLst>
              <a:ext uri="{28A0092B-C50C-407E-A947-70E740481C1C}">
                <a14:useLocalDpi xmlns:a14="http://schemas.microsoft.com/office/drawing/2010/main"/>
              </a:ext>
            </a:extLst>
          </a:blip>
          <a:srcRect l="19909"/>
          <a:stretch/>
        </p:blipFill>
        <p:spPr bwMode="auto">
          <a:xfrm rot="5400000">
            <a:off x="2022199" y="-244431"/>
            <a:ext cx="5372649" cy="7867651"/>
          </a:xfrm>
          <a:prstGeom prst="rect">
            <a:avLst/>
          </a:prstGeom>
          <a:noFill/>
          <a:ln>
            <a:noFill/>
          </a:ln>
        </p:spPr>
      </p:pic>
    </p:spTree>
    <p:extLst>
      <p:ext uri="{BB962C8B-B14F-4D97-AF65-F5344CB8AC3E}">
        <p14:creationId xmlns:p14="http://schemas.microsoft.com/office/powerpoint/2010/main" val="4235636107"/>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0" y="76200"/>
            <a:ext cx="9296400" cy="533400"/>
          </a:xfrm>
        </p:spPr>
        <p:txBody>
          <a:bodyPr/>
          <a:lstStyle/>
          <a:p>
            <a:pPr eaLnBrk="1" hangingPunct="1">
              <a:defRPr/>
            </a:pPr>
            <a:r>
              <a:rPr lang="en-US" sz="2300" b="1" dirty="0">
                <a:latin typeface="Helvetica"/>
                <a:cs typeface="Helvetica"/>
              </a:rPr>
              <a:t>Gro</a:t>
            </a:r>
            <a:r>
              <a:rPr lang="en-US" sz="2300" baseline="30000" dirty="0">
                <a:latin typeface="Helvetica"/>
                <a:cs typeface="Helvetica"/>
              </a:rPr>
              <a:t>Δ</a:t>
            </a:r>
            <a:r>
              <a:rPr lang="en-US" sz="2300" b="1" baseline="30000" dirty="0">
                <a:latin typeface="Helvetica"/>
                <a:cs typeface="Helvetica"/>
              </a:rPr>
              <a:t>CR </a:t>
            </a:r>
            <a:r>
              <a:rPr lang="en-US" sz="2300" b="1" dirty="0">
                <a:latin typeface="Helvetica"/>
                <a:cs typeface="Helvetica"/>
              </a:rPr>
              <a:t>blocks ectopic repression of a Brk target by Gro</a:t>
            </a:r>
            <a:r>
              <a:rPr lang="en-US" sz="2300" b="1" baseline="30000" dirty="0">
                <a:latin typeface="Helvetica"/>
                <a:cs typeface="Helvetica"/>
              </a:rPr>
              <a:t>WT</a:t>
            </a:r>
            <a:r>
              <a:rPr lang="en-US" sz="2300" b="1" dirty="0">
                <a:latin typeface="Helvetica"/>
                <a:cs typeface="Helvetica"/>
              </a:rPr>
              <a:t> in the wing </a:t>
            </a:r>
            <a:r>
              <a:rPr lang="en-US" sz="2300" b="1" dirty="0" smtClean="0">
                <a:latin typeface="Helvetica"/>
                <a:cs typeface="Helvetica"/>
              </a:rPr>
              <a:t>disc</a:t>
            </a:r>
            <a:endParaRPr lang="en-US" sz="2300" b="1" dirty="0">
              <a:solidFill>
                <a:schemeClr val="tx1"/>
              </a:solidFill>
              <a:latin typeface="Helvetica"/>
              <a:cs typeface="Helvetica"/>
            </a:endParaRPr>
          </a:p>
        </p:txBody>
      </p:sp>
      <p:pic>
        <p:nvPicPr>
          <p:cNvPr id="5" name="Picture 4" descr="Macintosh HD:Users:wiamtj:Desktop:Figure of Results for Paper FInal alteration in orientation:Supplemental Figure 2.tif"/>
          <p:cNvPicPr>
            <a:picLocks noChangeAspect="1"/>
          </p:cNvPicPr>
          <p:nvPr/>
        </p:nvPicPr>
        <p:blipFill rotWithShape="1">
          <a:blip r:embed="rId3" cstate="email">
            <a:extLst>
              <a:ext uri="{28A0092B-C50C-407E-A947-70E740481C1C}">
                <a14:useLocalDpi xmlns:a14="http://schemas.microsoft.com/office/drawing/2010/main"/>
              </a:ext>
            </a:extLst>
          </a:blip>
          <a:srcRect b="20968"/>
          <a:stretch/>
        </p:blipFill>
        <p:spPr bwMode="auto">
          <a:xfrm>
            <a:off x="2679701" y="730308"/>
            <a:ext cx="3976052" cy="6127692"/>
          </a:xfrm>
          <a:prstGeom prst="rect">
            <a:avLst/>
          </a:prstGeom>
          <a:noFill/>
          <a:ln>
            <a:noFill/>
          </a:ln>
        </p:spPr>
      </p:pic>
    </p:spTree>
    <p:extLst>
      <p:ext uri="{BB962C8B-B14F-4D97-AF65-F5344CB8AC3E}">
        <p14:creationId xmlns:p14="http://schemas.microsoft.com/office/powerpoint/2010/main" val="4097377979"/>
      </p:ext>
    </p:extLst>
  </p:cSld>
  <p:clrMapOvr>
    <a:masterClrMapping/>
  </p:clrMapOvr>
  <p:transition xmlns:p14="http://schemas.microsoft.com/office/powerpoint/2010/main">
    <p:fade thruBlk="1"/>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Tree>
    <p:extLst>
      <p:ext uri="{BB962C8B-B14F-4D97-AF65-F5344CB8AC3E}">
        <p14:creationId xmlns:p14="http://schemas.microsoft.com/office/powerpoint/2010/main" val="4284672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0" y="0"/>
            <a:ext cx="9144000" cy="762000"/>
          </a:xfrm>
        </p:spPr>
        <p:txBody>
          <a:bodyPr/>
          <a:lstStyle/>
          <a:p>
            <a:pPr eaLnBrk="1" hangingPunct="1"/>
            <a:r>
              <a:rPr lang="en-US" sz="2000" b="1" dirty="0" smtClean="0">
                <a:solidFill>
                  <a:schemeClr val="tx1"/>
                </a:solidFill>
                <a:latin typeface="Helvetica"/>
                <a:cs typeface="Helvetica"/>
              </a:rPr>
              <a:t/>
            </a:r>
            <a:br>
              <a:rPr lang="en-US" sz="2000" b="1" dirty="0" smtClean="0">
                <a:solidFill>
                  <a:schemeClr val="tx1"/>
                </a:solidFill>
                <a:latin typeface="Helvetica"/>
                <a:cs typeface="Helvetica"/>
              </a:rPr>
            </a:br>
            <a:r>
              <a:rPr lang="en-US" sz="2000" b="1" dirty="0" smtClean="0">
                <a:solidFill>
                  <a:schemeClr val="tx1"/>
                </a:solidFill>
                <a:latin typeface="Helvetica"/>
                <a:cs typeface="Helvetica"/>
              </a:rPr>
              <a:t>2: </a:t>
            </a:r>
            <a:r>
              <a:rPr lang="en-US" sz="2400" b="1" dirty="0" smtClean="0">
                <a:solidFill>
                  <a:schemeClr val="tx1"/>
                </a:solidFill>
                <a:latin typeface="Helvetica"/>
                <a:cs typeface="Helvetica"/>
              </a:rPr>
              <a:t>Nuclear Localization</a:t>
            </a:r>
            <a:r>
              <a:rPr lang="en-US" sz="2000" b="1" dirty="0" smtClean="0">
                <a:solidFill>
                  <a:schemeClr val="tx1"/>
                </a:solidFill>
                <a:latin typeface="Helvetica"/>
                <a:cs typeface="Helvetica"/>
              </a:rPr>
              <a:t/>
            </a:r>
            <a:br>
              <a:rPr lang="en-US" sz="2000" b="1" dirty="0" smtClean="0">
                <a:solidFill>
                  <a:schemeClr val="tx1"/>
                </a:solidFill>
                <a:latin typeface="Helvetica"/>
                <a:cs typeface="Helvetica"/>
              </a:rPr>
            </a:br>
            <a:r>
              <a:rPr lang="en-US" sz="2000" b="1" dirty="0" smtClean="0">
                <a:solidFill>
                  <a:schemeClr val="tx1"/>
                </a:solidFill>
                <a:latin typeface="Comic Sans MS" pitchFamily="-110" charset="0"/>
              </a:rPr>
              <a:t> </a:t>
            </a:r>
            <a:r>
              <a:rPr lang="en-US" sz="1400" dirty="0" smtClean="0">
                <a:latin typeface="Comic Sans MS" pitchFamily="-110" charset="0"/>
                <a:ea typeface="Comic Sans MS" pitchFamily="-110" charset="0"/>
                <a:cs typeface="Comic Sans MS" pitchFamily="-110" charset="0"/>
              </a:rPr>
              <a:t>Evaluate the roles of the Gro central domains in subcellular localization</a:t>
            </a:r>
            <a:r>
              <a:rPr lang="en-US" sz="3200" b="1" dirty="0" smtClean="0">
                <a:solidFill>
                  <a:schemeClr val="tx1"/>
                </a:solidFill>
                <a:latin typeface="Comic Sans MS" pitchFamily="-110" charset="0"/>
              </a:rPr>
              <a:t/>
            </a:r>
            <a:br>
              <a:rPr lang="en-US" sz="3200" b="1" dirty="0" smtClean="0">
                <a:solidFill>
                  <a:schemeClr val="tx1"/>
                </a:solidFill>
                <a:latin typeface="Comic Sans MS" pitchFamily="-110" charset="0"/>
              </a:rPr>
            </a:br>
            <a:endParaRPr lang="en-US" sz="1400" b="1" dirty="0" smtClean="0">
              <a:solidFill>
                <a:schemeClr val="tx1"/>
              </a:solidFill>
              <a:latin typeface="Helvetica" pitchFamily="-110" charset="0"/>
            </a:endParaRPr>
          </a:p>
        </p:txBody>
      </p:sp>
      <p:sp>
        <p:nvSpPr>
          <p:cNvPr id="47107" name="Rectangle 12"/>
          <p:cNvSpPr>
            <a:spLocks noChangeArrowheads="1"/>
          </p:cNvSpPr>
          <p:nvPr/>
        </p:nvSpPr>
        <p:spPr bwMode="auto">
          <a:xfrm>
            <a:off x="0" y="381000"/>
            <a:ext cx="9144000" cy="3308598"/>
          </a:xfrm>
          <a:prstGeom prst="rect">
            <a:avLst/>
          </a:prstGeom>
          <a:noFill/>
          <a:ln w="9525">
            <a:noFill/>
            <a:miter lim="800000"/>
            <a:headEnd/>
            <a:tailEnd/>
          </a:ln>
        </p:spPr>
        <p:txBody>
          <a:bodyPr>
            <a:prstTxWarp prst="textNoShape">
              <a:avLst/>
            </a:prstTxWarp>
            <a:spAutoFit/>
          </a:bodyPr>
          <a:lstStyle/>
          <a:p>
            <a:pPr lvl="3" defTabSz="914400" fontAlgn="base">
              <a:spcBef>
                <a:spcPct val="0"/>
              </a:spcBef>
              <a:spcAft>
                <a:spcPct val="0"/>
              </a:spcAft>
              <a:buFont typeface="Wingdings" pitchFamily="-110" charset="2"/>
              <a:buChar char="§"/>
            </a:pPr>
            <a:endParaRPr lang="en-US" sz="1600" dirty="0" smtClean="0">
              <a:solidFill>
                <a:srgbClr val="000000"/>
              </a:solidFill>
              <a:latin typeface="Helvetica"/>
              <a:ea typeface="Comic Sans MS" pitchFamily="-110" charset="0"/>
              <a:cs typeface="Helvetica"/>
            </a:endParaRPr>
          </a:p>
          <a:p>
            <a:pPr defTabSz="914400" fontAlgn="base">
              <a:spcBef>
                <a:spcPct val="0"/>
              </a:spcBef>
              <a:spcAft>
                <a:spcPct val="0"/>
              </a:spcAft>
              <a:buFontTx/>
              <a:buBlip>
                <a:blip r:embed="rId3"/>
              </a:buBlip>
            </a:pPr>
            <a:endParaRPr lang="en-US" dirty="0">
              <a:solidFill>
                <a:srgbClr val="000000"/>
              </a:solidFill>
              <a:latin typeface="Helvetica"/>
              <a:ea typeface="Comic Sans MS" pitchFamily="-110" charset="0"/>
              <a:cs typeface="Helvetica"/>
            </a:endParaRPr>
          </a:p>
          <a:p>
            <a:pPr defTabSz="914400" fontAlgn="base">
              <a:spcBef>
                <a:spcPct val="0"/>
              </a:spcBef>
              <a:spcAft>
                <a:spcPct val="0"/>
              </a:spcAft>
            </a:pPr>
            <a:endParaRPr lang="en-US" dirty="0">
              <a:solidFill>
                <a:srgbClr val="000000"/>
              </a:solidFill>
              <a:latin typeface="Helvetica"/>
              <a:ea typeface="Comic Sans MS" pitchFamily="-110" charset="0"/>
              <a:cs typeface="Helvetica"/>
            </a:endParaRPr>
          </a:p>
          <a:p>
            <a:pPr defTabSz="914400" fontAlgn="base">
              <a:spcBef>
                <a:spcPct val="0"/>
              </a:spcBef>
              <a:spcAft>
                <a:spcPct val="0"/>
              </a:spcAft>
              <a:buFontTx/>
              <a:buBlip>
                <a:blip r:embed="rId3"/>
              </a:buBlip>
            </a:pPr>
            <a:r>
              <a:rPr lang="en-US" sz="2100" b="1" dirty="0">
                <a:solidFill>
                  <a:srgbClr val="000062"/>
                </a:solidFill>
                <a:latin typeface="Helvetica"/>
                <a:ea typeface="ＭＳ Ｐゴシック" pitchFamily="-110" charset="-128"/>
                <a:cs typeface="Helvetica"/>
              </a:rPr>
              <a:t>Determine region responsible for </a:t>
            </a:r>
            <a:r>
              <a:rPr lang="en-US" sz="2100" b="1" dirty="0" smtClean="0">
                <a:solidFill>
                  <a:srgbClr val="000062"/>
                </a:solidFill>
                <a:latin typeface="Helvetica"/>
                <a:ea typeface="ＭＳ Ｐゴシック" pitchFamily="-110" charset="-128"/>
                <a:cs typeface="Helvetica"/>
              </a:rPr>
              <a:t>nuclear </a:t>
            </a:r>
            <a:r>
              <a:rPr lang="en-US" sz="2100" b="1" dirty="0">
                <a:solidFill>
                  <a:srgbClr val="000062"/>
                </a:solidFill>
                <a:latin typeface="Helvetica"/>
                <a:ea typeface="ＭＳ Ｐゴシック" pitchFamily="-110" charset="-128"/>
                <a:cs typeface="Helvetica"/>
              </a:rPr>
              <a:t>localization of </a:t>
            </a:r>
            <a:r>
              <a:rPr lang="en-US" sz="2100" b="1" dirty="0" smtClean="0">
                <a:solidFill>
                  <a:srgbClr val="000062"/>
                </a:solidFill>
                <a:latin typeface="Helvetica"/>
                <a:ea typeface="ＭＳ Ｐゴシック" pitchFamily="-110" charset="-128"/>
                <a:cs typeface="Helvetica"/>
              </a:rPr>
              <a:t>Gro</a:t>
            </a:r>
          </a:p>
          <a:p>
            <a:pPr defTabSz="914400" fontAlgn="base">
              <a:spcBef>
                <a:spcPct val="0"/>
              </a:spcBef>
              <a:spcAft>
                <a:spcPct val="0"/>
              </a:spcAft>
              <a:buFontTx/>
              <a:buBlip>
                <a:blip r:embed="rId3"/>
              </a:buBlip>
            </a:pPr>
            <a:endParaRPr lang="en-US" sz="2100" b="1" dirty="0">
              <a:solidFill>
                <a:srgbClr val="000062"/>
              </a:solidFill>
              <a:latin typeface="Helvetica"/>
              <a:ea typeface="ＭＳ Ｐゴシック" pitchFamily="-110" charset="-128"/>
              <a:cs typeface="Helvetica"/>
            </a:endParaRPr>
          </a:p>
          <a:p>
            <a:pPr defTabSz="914400" fontAlgn="base">
              <a:spcBef>
                <a:spcPct val="0"/>
              </a:spcBef>
              <a:spcAft>
                <a:spcPct val="0"/>
              </a:spcAft>
            </a:pPr>
            <a:endParaRPr lang="en-US" sz="1600" dirty="0">
              <a:solidFill>
                <a:srgbClr val="000000"/>
              </a:solidFill>
              <a:latin typeface="Helvetica"/>
              <a:ea typeface="Comic Sans MS" pitchFamily="-110" charset="0"/>
              <a:cs typeface="Helvetica"/>
            </a:endParaRPr>
          </a:p>
          <a:p>
            <a:pPr lvl="1" defTabSz="914400" fontAlgn="base">
              <a:spcBef>
                <a:spcPct val="0"/>
              </a:spcBef>
              <a:spcAft>
                <a:spcPct val="0"/>
              </a:spcAft>
              <a:buFontTx/>
              <a:buBlip>
                <a:blip r:embed="rId3"/>
              </a:buBlip>
            </a:pPr>
            <a:r>
              <a:rPr lang="en-US" sz="2100" b="1" dirty="0">
                <a:solidFill>
                  <a:srgbClr val="000062"/>
                </a:solidFill>
                <a:latin typeface="Helvetica"/>
                <a:ea typeface="Comic Sans MS" pitchFamily="-110" charset="0"/>
                <a:cs typeface="Helvetica"/>
              </a:rPr>
              <a:t>Identify sequence responsible for Gro nuclear localization through point mutations </a:t>
            </a:r>
          </a:p>
          <a:p>
            <a:pPr lvl="1" defTabSz="914400" fontAlgn="base">
              <a:spcBef>
                <a:spcPct val="0"/>
              </a:spcBef>
              <a:spcAft>
                <a:spcPct val="0"/>
              </a:spcAft>
            </a:pPr>
            <a:endParaRPr lang="en-US" sz="2100" b="1" dirty="0">
              <a:solidFill>
                <a:srgbClr val="000062"/>
              </a:solidFill>
              <a:latin typeface="Helvetica"/>
              <a:ea typeface="Comic Sans MS" pitchFamily="-110" charset="0"/>
              <a:cs typeface="Helvetica"/>
            </a:endParaRPr>
          </a:p>
          <a:p>
            <a:pPr defTabSz="914400" fontAlgn="base">
              <a:spcBef>
                <a:spcPct val="0"/>
              </a:spcBef>
              <a:spcAft>
                <a:spcPct val="0"/>
              </a:spcAft>
              <a:buFontTx/>
              <a:buBlip>
                <a:blip r:embed="rId3"/>
              </a:buBlip>
            </a:pPr>
            <a:endParaRPr lang="en-US" dirty="0">
              <a:solidFill>
                <a:srgbClr val="000000"/>
              </a:solidFill>
              <a:latin typeface="Helvetica"/>
              <a:ea typeface="Comic Sans MS" pitchFamily="-110" charset="0"/>
              <a:cs typeface="Helvetica"/>
            </a:endParaRPr>
          </a:p>
          <a:p>
            <a:pPr defTabSz="914400" fontAlgn="base">
              <a:spcBef>
                <a:spcPct val="0"/>
              </a:spcBef>
              <a:spcAft>
                <a:spcPct val="0"/>
              </a:spcAft>
              <a:buFontTx/>
              <a:buBlip>
                <a:blip r:embed="rId3"/>
              </a:buBlip>
            </a:pPr>
            <a:endParaRPr lang="en-US" dirty="0">
              <a:solidFill>
                <a:srgbClr val="000000"/>
              </a:solidFill>
              <a:latin typeface="Helvetica"/>
              <a:ea typeface="Comic Sans MS" pitchFamily="-110" charset="0"/>
              <a:cs typeface="Helvetica"/>
            </a:endParaRPr>
          </a:p>
        </p:txBody>
      </p:sp>
      <p:sp>
        <p:nvSpPr>
          <p:cNvPr id="47108" name="Rectangle 6"/>
          <p:cNvSpPr>
            <a:spLocks noChangeArrowheads="1"/>
          </p:cNvSpPr>
          <p:nvPr/>
        </p:nvSpPr>
        <p:spPr bwMode="auto">
          <a:xfrm>
            <a:off x="0" y="4038600"/>
            <a:ext cx="9144000" cy="708025"/>
          </a:xfrm>
          <a:prstGeom prst="rect">
            <a:avLst/>
          </a:prstGeom>
          <a:noFill/>
          <a:ln w="9525">
            <a:noFill/>
            <a:miter lim="800000"/>
            <a:headEnd/>
            <a:tailEnd/>
          </a:ln>
        </p:spPr>
        <p:txBody>
          <a:bodyPr>
            <a:prstTxWarp prst="textNoShape">
              <a:avLst/>
            </a:prstTxWarp>
            <a:spAutoFit/>
          </a:bodyPr>
          <a:lstStyle/>
          <a:p>
            <a:pPr algn="ctr" defTabSz="914400" fontAlgn="base">
              <a:spcBef>
                <a:spcPct val="0"/>
              </a:spcBef>
              <a:spcAft>
                <a:spcPct val="0"/>
              </a:spcAft>
            </a:pPr>
            <a:r>
              <a:rPr lang="en-US" sz="2000" b="1" dirty="0">
                <a:solidFill>
                  <a:srgbClr val="BF0000"/>
                </a:solidFill>
                <a:latin typeface="Helvetica"/>
                <a:ea typeface="ＭＳ Ｐゴシック" pitchFamily="-110" charset="-128"/>
                <a:cs typeface="Helvetica"/>
              </a:rPr>
              <a:t>Although the CcN region has a putative NLS, it has not yet been demonstrated that this domain is responsible for nuclear localization.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ure 6.tif"/>
          <p:cNvPicPr>
            <a:picLocks noChangeAspect="1"/>
          </p:cNvPicPr>
          <p:nvPr/>
        </p:nvPicPr>
        <p:blipFill rotWithShape="1">
          <a:blip r:embed="rId3" cstate="email">
            <a:extLst>
              <a:ext uri="{28A0092B-C50C-407E-A947-70E740481C1C}">
                <a14:useLocalDpi xmlns:a14="http://schemas.microsoft.com/office/drawing/2010/main"/>
              </a:ext>
            </a:extLst>
          </a:blip>
          <a:srcRect l="2778" r="1620" b="3056"/>
          <a:stretch/>
        </p:blipFill>
        <p:spPr>
          <a:xfrm>
            <a:off x="1145037" y="635000"/>
            <a:ext cx="7198863" cy="6083300"/>
          </a:xfrm>
          <a:prstGeom prst="rect">
            <a:avLst/>
          </a:prstGeom>
        </p:spPr>
      </p:pic>
      <p:sp>
        <p:nvSpPr>
          <p:cNvPr id="41987" name="Rectangle 3"/>
          <p:cNvSpPr>
            <a:spLocks noGrp="1" noChangeArrowheads="1"/>
          </p:cNvSpPr>
          <p:nvPr>
            <p:ph type="title"/>
          </p:nvPr>
        </p:nvSpPr>
        <p:spPr>
          <a:xfrm>
            <a:off x="-165100" y="101600"/>
            <a:ext cx="9309100" cy="533400"/>
          </a:xfrm>
        </p:spPr>
        <p:txBody>
          <a:bodyPr/>
          <a:lstStyle/>
          <a:p>
            <a:pPr eaLnBrk="1" hangingPunct="1"/>
            <a:r>
              <a:rPr lang="en-US" sz="2200" b="1" dirty="0" smtClean="0">
                <a:latin typeface="Helvetica"/>
                <a:cs typeface="Helvetica"/>
              </a:rPr>
              <a:t>Subcellular </a:t>
            </a:r>
            <a:r>
              <a:rPr lang="en-US" sz="2200" b="1" dirty="0">
                <a:latin typeface="Helvetica"/>
                <a:cs typeface="Helvetica"/>
              </a:rPr>
              <a:t>localization of Gro central domain deletion </a:t>
            </a:r>
            <a:r>
              <a:rPr lang="en-US" sz="2200" b="1" dirty="0" smtClean="0">
                <a:latin typeface="Helvetica"/>
                <a:cs typeface="Helvetica"/>
              </a:rPr>
              <a:t>variants </a:t>
            </a:r>
          </a:p>
        </p:txBody>
      </p:sp>
    </p:spTree>
    <p:extLst>
      <p:ext uri="{BB962C8B-B14F-4D97-AF65-F5344CB8AC3E}">
        <p14:creationId xmlns:p14="http://schemas.microsoft.com/office/powerpoint/2010/main" val="1230347051"/>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823" y="15285"/>
            <a:ext cx="8796825" cy="400110"/>
          </a:xfrm>
          <a:prstGeom prst="rect">
            <a:avLst/>
          </a:prstGeom>
          <a:noFill/>
        </p:spPr>
        <p:txBody>
          <a:bodyPr wrap="square" rtlCol="0">
            <a:spAutoFit/>
          </a:bodyPr>
          <a:lstStyle/>
          <a:p>
            <a:pPr lvl="0" algn="ctr"/>
            <a:r>
              <a:rPr lang="en-US" sz="2000" b="1" kern="0" dirty="0">
                <a:latin typeface="Helvetica"/>
                <a:cs typeface="Helvetica"/>
              </a:rPr>
              <a:t>The GP domain </a:t>
            </a:r>
            <a:r>
              <a:rPr lang="en-US" sz="2000" b="1" kern="0" dirty="0" smtClean="0">
                <a:latin typeface="Helvetica"/>
                <a:cs typeface="Helvetica"/>
              </a:rPr>
              <a:t>and nuclear localization</a:t>
            </a:r>
            <a:endParaRPr lang="en-US" sz="2000" b="1" dirty="0">
              <a:latin typeface="Arial"/>
              <a:cs typeface="Arial"/>
            </a:endParaRPr>
          </a:p>
        </p:txBody>
      </p:sp>
      <p:pic>
        <p:nvPicPr>
          <p:cNvPr id="7" name="Picture 6" descr="Macintosh HD:Users:wiamtj:Desktop:Figure A-1.t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87500" y="318187"/>
            <a:ext cx="6273800" cy="5828613"/>
          </a:xfrm>
          <a:prstGeom prst="rect">
            <a:avLst/>
          </a:prstGeom>
          <a:noFill/>
          <a:ln>
            <a:noFill/>
          </a:ln>
        </p:spPr>
      </p:pic>
      <p:sp>
        <p:nvSpPr>
          <p:cNvPr id="4" name="TextBox 3"/>
          <p:cNvSpPr txBox="1"/>
          <p:nvPr/>
        </p:nvSpPr>
        <p:spPr>
          <a:xfrm>
            <a:off x="2819400" y="6146800"/>
            <a:ext cx="6194248" cy="646331"/>
          </a:xfrm>
          <a:prstGeom prst="rect">
            <a:avLst/>
          </a:prstGeom>
          <a:noFill/>
        </p:spPr>
        <p:txBody>
          <a:bodyPr wrap="square" rtlCol="0">
            <a:spAutoFit/>
          </a:bodyPr>
          <a:lstStyle/>
          <a:p>
            <a:r>
              <a:rPr lang="en-US" sz="1800" dirty="0" smtClean="0">
                <a:latin typeface="Arial"/>
                <a:cs typeface="Arial"/>
              </a:rPr>
              <a:t>GP5 = GLEGPAAAEERLRNS (No homology to known nuclear localization signals)</a:t>
            </a:r>
            <a:endParaRPr lang="en-US" sz="1800" dirty="0">
              <a:latin typeface="Arial"/>
              <a:cs typeface="Arial"/>
            </a:endParaRPr>
          </a:p>
        </p:txBody>
      </p:sp>
    </p:spTree>
    <p:extLst>
      <p:ext uri="{BB962C8B-B14F-4D97-AF65-F5344CB8AC3E}">
        <p14:creationId xmlns:p14="http://schemas.microsoft.com/office/powerpoint/2010/main" val="5511603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6823" y="8875"/>
            <a:ext cx="8796825" cy="707886"/>
          </a:xfrm>
          <a:prstGeom prst="rect">
            <a:avLst/>
          </a:prstGeom>
          <a:noFill/>
        </p:spPr>
        <p:txBody>
          <a:bodyPr wrap="square" rtlCol="0">
            <a:spAutoFit/>
          </a:bodyPr>
          <a:lstStyle/>
          <a:p>
            <a:pPr algn="ctr"/>
            <a:r>
              <a:rPr lang="en-US" sz="2000" b="1" dirty="0">
                <a:latin typeface="Helvetica"/>
                <a:cs typeface="Helvetica"/>
              </a:rPr>
              <a:t>GP region responsible for Rpd3 recruitment overlaps with the region responsible for nuclear </a:t>
            </a:r>
            <a:r>
              <a:rPr lang="en-US" sz="2000" b="1" dirty="0" smtClean="0">
                <a:latin typeface="Helvetica"/>
                <a:cs typeface="Helvetica"/>
              </a:rPr>
              <a:t>uptake </a:t>
            </a:r>
            <a:endParaRPr lang="en-US" sz="2000" b="1" dirty="0">
              <a:latin typeface="Helvetica"/>
              <a:cs typeface="Helvetica"/>
            </a:endParaRPr>
          </a:p>
        </p:txBody>
      </p:sp>
      <p:pic>
        <p:nvPicPr>
          <p:cNvPr id="7" name="Picture 6" descr="Macintosh HD:Users:wiamtj:Desktop:Figure A-2.t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89587" y="1143000"/>
            <a:ext cx="7094301" cy="5435600"/>
          </a:xfrm>
          <a:prstGeom prst="rect">
            <a:avLst/>
          </a:prstGeom>
          <a:noFill/>
          <a:ln>
            <a:noFill/>
          </a:ln>
        </p:spPr>
      </p:pic>
    </p:spTree>
    <p:extLst>
      <p:ext uri="{BB962C8B-B14F-4D97-AF65-F5344CB8AC3E}">
        <p14:creationId xmlns:p14="http://schemas.microsoft.com/office/powerpoint/2010/main" val="30500938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wiamtj:Desktop:Chapter 2:Figure of Results for Paper FInal alteration in orientation:Figure 7 with lane numbers.t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38400" y="1038225"/>
            <a:ext cx="4279900" cy="5595078"/>
          </a:xfrm>
          <a:prstGeom prst="rect">
            <a:avLst/>
          </a:prstGeom>
          <a:noFill/>
          <a:ln>
            <a:noFill/>
          </a:ln>
        </p:spPr>
      </p:pic>
      <p:sp>
        <p:nvSpPr>
          <p:cNvPr id="3" name="Rectangle 2"/>
          <p:cNvSpPr/>
          <p:nvPr/>
        </p:nvSpPr>
        <p:spPr>
          <a:xfrm>
            <a:off x="0" y="85819"/>
            <a:ext cx="9144000" cy="646331"/>
          </a:xfrm>
          <a:prstGeom prst="rect">
            <a:avLst/>
          </a:prstGeom>
        </p:spPr>
        <p:txBody>
          <a:bodyPr wrap="square">
            <a:spAutoFit/>
          </a:bodyPr>
          <a:lstStyle/>
          <a:p>
            <a:pPr algn="ctr"/>
            <a:r>
              <a:rPr lang="en-US" b="1" dirty="0">
                <a:latin typeface="Helvetica"/>
                <a:cs typeface="Helvetica"/>
              </a:rPr>
              <a:t>GST-pulldown assays reveal that individual central domain deletions do not affect binding of Gro to H3 or H4 tails</a:t>
            </a:r>
            <a:r>
              <a:rPr lang="en-US" b="1" dirty="0" smtClean="0">
                <a:effectLst/>
                <a:latin typeface="Helvetica"/>
                <a:cs typeface="Helvetica"/>
              </a:rPr>
              <a:t> </a:t>
            </a:r>
            <a:endParaRPr lang="en-US" b="1" dirty="0">
              <a:latin typeface="Helvetica"/>
              <a:cs typeface="Helvetica"/>
            </a:endParaRPr>
          </a:p>
        </p:txBody>
      </p:sp>
    </p:spTree>
    <p:extLst>
      <p:ext uri="{BB962C8B-B14F-4D97-AF65-F5344CB8AC3E}">
        <p14:creationId xmlns:p14="http://schemas.microsoft.com/office/powerpoint/2010/main" val="10690768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title"/>
          </p:nvPr>
        </p:nvSpPr>
        <p:spPr>
          <a:xfrm>
            <a:off x="152400" y="228600"/>
            <a:ext cx="8991600" cy="457200"/>
          </a:xfrm>
          <a:noFill/>
        </p:spPr>
        <p:txBody>
          <a:bodyPr/>
          <a:lstStyle/>
          <a:p>
            <a:r>
              <a:rPr lang="en-US" sz="2400" b="1" dirty="0" smtClean="0">
                <a:latin typeface="Helvetica"/>
                <a:cs typeface="Helvetica"/>
              </a:rPr>
              <a:t>3: Loss of Function</a:t>
            </a:r>
            <a:endParaRPr lang="en-US" sz="2400" b="1" dirty="0" smtClean="0">
              <a:solidFill>
                <a:schemeClr val="tx1"/>
              </a:solidFill>
              <a:latin typeface="Helvetica"/>
              <a:cs typeface="Helvetica"/>
            </a:endParaRPr>
          </a:p>
        </p:txBody>
      </p:sp>
      <p:sp>
        <p:nvSpPr>
          <p:cNvPr id="5" name="Rectangle 4"/>
          <p:cNvSpPr/>
          <p:nvPr/>
        </p:nvSpPr>
        <p:spPr>
          <a:xfrm>
            <a:off x="762000" y="3276600"/>
            <a:ext cx="8001000" cy="1569660"/>
          </a:xfrm>
          <a:prstGeom prst="rect">
            <a:avLst/>
          </a:prstGeom>
        </p:spPr>
        <p:txBody>
          <a:bodyPr wrap="square">
            <a:spAutoFit/>
          </a:bodyPr>
          <a:lstStyle/>
          <a:p>
            <a:pPr algn="ctr" defTabSz="914400" fontAlgn="base">
              <a:spcBef>
                <a:spcPct val="0"/>
              </a:spcBef>
              <a:spcAft>
                <a:spcPct val="0"/>
              </a:spcAft>
            </a:pPr>
            <a:r>
              <a:rPr lang="en-US" sz="2400" dirty="0">
                <a:solidFill>
                  <a:srgbClr val="000000"/>
                </a:solidFill>
                <a:latin typeface="Helvetica"/>
                <a:ea typeface="Comic Sans MS" pitchFamily="-110" charset="0"/>
                <a:cs typeface="Helvetica"/>
              </a:rPr>
              <a:t>Develop Gro genomic rescue constructs and employ them to determine the roles of the central domains in normal development. </a:t>
            </a:r>
            <a:br>
              <a:rPr lang="en-US" sz="2400" dirty="0">
                <a:solidFill>
                  <a:srgbClr val="000000"/>
                </a:solidFill>
                <a:latin typeface="Helvetica"/>
                <a:ea typeface="Comic Sans MS" pitchFamily="-110" charset="0"/>
                <a:cs typeface="Helvetica"/>
              </a:rPr>
            </a:br>
            <a:endParaRPr lang="en-US" sz="2400" dirty="0">
              <a:solidFill>
                <a:srgbClr val="000000"/>
              </a:solidFill>
              <a:latin typeface="Helvetica"/>
              <a:ea typeface="ＭＳ Ｐゴシック" pitchFamily="-110" charset="-128"/>
              <a:cs typeface="Helvetica"/>
            </a:endParaRPr>
          </a:p>
        </p:txBody>
      </p:sp>
      <p:sp>
        <p:nvSpPr>
          <p:cNvPr id="6" name="Rectangle 5"/>
          <p:cNvSpPr>
            <a:spLocks noChangeArrowheads="1"/>
          </p:cNvSpPr>
          <p:nvPr/>
        </p:nvSpPr>
        <p:spPr bwMode="auto">
          <a:xfrm>
            <a:off x="0" y="1524000"/>
            <a:ext cx="9144000" cy="1016000"/>
          </a:xfrm>
          <a:prstGeom prst="rect">
            <a:avLst/>
          </a:prstGeom>
          <a:noFill/>
          <a:ln w="9525">
            <a:noFill/>
            <a:miter lim="800000"/>
            <a:headEnd/>
            <a:tailEnd/>
          </a:ln>
        </p:spPr>
        <p:txBody>
          <a:bodyPr>
            <a:prstTxWarp prst="textNoShape">
              <a:avLst/>
            </a:prstTxWarp>
            <a:spAutoFit/>
          </a:bodyPr>
          <a:lstStyle/>
          <a:p>
            <a:pPr algn="ctr" defTabSz="914400" fontAlgn="base">
              <a:spcBef>
                <a:spcPct val="0"/>
              </a:spcBef>
              <a:spcAft>
                <a:spcPct val="0"/>
              </a:spcAft>
            </a:pPr>
            <a:r>
              <a:rPr lang="en-US" sz="2000" b="1" dirty="0">
                <a:solidFill>
                  <a:srgbClr val="BF0000"/>
                </a:solidFill>
                <a:latin typeface="Helvetica"/>
                <a:ea typeface="ＭＳ Ｐゴシック" pitchFamily="-110" charset="-128"/>
                <a:cs typeface="Helvetica"/>
              </a:rPr>
              <a:t>While the overexpression experiments give important clues as to the function of the various Gro domains, they are not by themselves sufficient to determine the roles of these domains. </a:t>
            </a:r>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title"/>
          </p:nvPr>
        </p:nvSpPr>
        <p:spPr>
          <a:xfrm>
            <a:off x="0" y="0"/>
            <a:ext cx="9144000" cy="457200"/>
          </a:xfrm>
          <a:noFill/>
        </p:spPr>
        <p:txBody>
          <a:bodyPr/>
          <a:lstStyle/>
          <a:p>
            <a:r>
              <a:rPr lang="en-US" sz="2000" b="1" dirty="0">
                <a:latin typeface="Helvetica"/>
                <a:cs typeface="Helvetica"/>
              </a:rPr>
              <a:t>Rescue with </a:t>
            </a:r>
            <a:r>
              <a:rPr lang="en-US" sz="2000" b="1" i="1" dirty="0" smtClean="0">
                <a:latin typeface="Helvetica"/>
                <a:cs typeface="Helvetica"/>
              </a:rPr>
              <a:t>gro</a:t>
            </a:r>
            <a:r>
              <a:rPr lang="en-US" sz="2000" b="1" dirty="0" smtClean="0">
                <a:latin typeface="Helvetica"/>
                <a:cs typeface="Helvetica"/>
              </a:rPr>
              <a:t> </a:t>
            </a:r>
            <a:r>
              <a:rPr lang="en-US" sz="2000" b="1" dirty="0">
                <a:latin typeface="Helvetica"/>
                <a:cs typeface="Helvetica"/>
              </a:rPr>
              <a:t>deletion variants</a:t>
            </a:r>
            <a:endParaRPr lang="en-US" sz="2000" b="1" dirty="0" smtClean="0">
              <a:solidFill>
                <a:schemeClr val="tx1"/>
              </a:solidFill>
              <a:latin typeface="Helvetica"/>
              <a:cs typeface="Helvetica"/>
            </a:endParaRPr>
          </a:p>
        </p:txBody>
      </p:sp>
      <p:pic>
        <p:nvPicPr>
          <p:cNvPr id="7" name="Picture 6" descr="Macintosh HD:Users:wiamtj:Desktop:Chapter 2:Figure of Results for Paper FInal alteration in orientation:Figure 8.tif"/>
          <p:cNvPicPr>
            <a:picLocks noChangeAspect="1"/>
          </p:cNvPicPr>
          <p:nvPr/>
        </p:nvPicPr>
        <p:blipFill rotWithShape="1">
          <a:blip r:embed="rId3" cstate="email">
            <a:extLst>
              <a:ext uri="{28A0092B-C50C-407E-A947-70E740481C1C}">
                <a14:useLocalDpi xmlns:a14="http://schemas.microsoft.com/office/drawing/2010/main"/>
              </a:ext>
            </a:extLst>
          </a:blip>
          <a:srcRect t="43908"/>
          <a:stretch/>
        </p:blipFill>
        <p:spPr bwMode="auto">
          <a:xfrm>
            <a:off x="1852335" y="3351759"/>
            <a:ext cx="5651500" cy="3380282"/>
          </a:xfrm>
          <a:prstGeom prst="rect">
            <a:avLst/>
          </a:prstGeom>
          <a:noFill/>
          <a:ln>
            <a:noFill/>
          </a:ln>
        </p:spPr>
      </p:pic>
      <p:sp>
        <p:nvSpPr>
          <p:cNvPr id="4" name="Rectangle 63"/>
          <p:cNvSpPr>
            <a:spLocks noChangeArrowheads="1"/>
          </p:cNvSpPr>
          <p:nvPr/>
        </p:nvSpPr>
        <p:spPr bwMode="auto">
          <a:xfrm>
            <a:off x="8044524" y="1479946"/>
            <a:ext cx="457200" cy="523220"/>
          </a:xfrm>
          <a:prstGeom prst="rect">
            <a:avLst/>
          </a:prstGeom>
          <a:noFill/>
          <a:ln w="9525">
            <a:noFill/>
            <a:miter lim="800000"/>
            <a:headEnd/>
            <a:tailEnd/>
          </a:ln>
        </p:spPr>
        <p:txBody>
          <a:bodyPr>
            <a:prstTxWarp prst="textNoShape">
              <a:avLst/>
            </a:prstTxWarp>
            <a:spAutoFit/>
          </a:bodyPr>
          <a:lstStyle/>
          <a:p>
            <a:r>
              <a:rPr lang="en-US" sz="2800" b="1" dirty="0">
                <a:latin typeface="Times New Roman" pitchFamily="35" charset="0"/>
                <a:ea typeface="Times New Roman" pitchFamily="35" charset="0"/>
                <a:cs typeface="Times New Roman" pitchFamily="35" charset="0"/>
              </a:rPr>
              <a:t>♀</a:t>
            </a:r>
          </a:p>
        </p:txBody>
      </p:sp>
      <p:sp>
        <p:nvSpPr>
          <p:cNvPr id="5" name="Text Box 65"/>
          <p:cNvSpPr txBox="1">
            <a:spLocks noChangeArrowheads="1"/>
          </p:cNvSpPr>
          <p:nvPr/>
        </p:nvSpPr>
        <p:spPr bwMode="auto">
          <a:xfrm>
            <a:off x="6984126" y="1523786"/>
            <a:ext cx="381000" cy="461665"/>
          </a:xfrm>
          <a:prstGeom prst="rect">
            <a:avLst/>
          </a:prstGeom>
          <a:noFill/>
          <a:ln w="9525">
            <a:noFill/>
            <a:miter lim="800000"/>
            <a:headEnd/>
            <a:tailEnd/>
          </a:ln>
        </p:spPr>
        <p:txBody>
          <a:bodyPr>
            <a:prstTxWarp prst="textNoShape">
              <a:avLst/>
            </a:prstTxWarp>
            <a:spAutoFit/>
          </a:bodyPr>
          <a:lstStyle/>
          <a:p>
            <a:pPr>
              <a:spcBef>
                <a:spcPct val="50000"/>
              </a:spcBef>
            </a:pPr>
            <a:r>
              <a:rPr lang="en-US" dirty="0">
                <a:latin typeface="Arial"/>
                <a:cs typeface="Arial"/>
              </a:rPr>
              <a:t>;</a:t>
            </a:r>
            <a:endParaRPr lang="en-US" sz="1600" dirty="0">
              <a:solidFill>
                <a:schemeClr val="accent2"/>
              </a:solidFill>
              <a:latin typeface="Arial"/>
              <a:cs typeface="Arial"/>
            </a:endParaRPr>
          </a:p>
        </p:txBody>
      </p:sp>
      <p:sp>
        <p:nvSpPr>
          <p:cNvPr id="6" name="Line 70"/>
          <p:cNvSpPr>
            <a:spLocks noChangeShapeType="1"/>
          </p:cNvSpPr>
          <p:nvPr/>
        </p:nvSpPr>
        <p:spPr bwMode="auto">
          <a:xfrm>
            <a:off x="6045809" y="1789833"/>
            <a:ext cx="945163" cy="0"/>
          </a:xfrm>
          <a:prstGeom prst="line">
            <a:avLst/>
          </a:prstGeom>
          <a:noFill/>
          <a:ln w="15875">
            <a:solidFill>
              <a:schemeClr val="tx1"/>
            </a:solidFill>
            <a:round/>
            <a:headEnd/>
            <a:tailEnd/>
          </a:ln>
        </p:spPr>
        <p:txBody>
          <a:bodyPr wrap="none" anchor="ctr">
            <a:prstTxWarp prst="textNoShape">
              <a:avLst/>
            </a:prstTxWarp>
          </a:bodyPr>
          <a:lstStyle/>
          <a:p>
            <a:endParaRPr lang="en-US" sz="1600">
              <a:latin typeface="Arial"/>
              <a:cs typeface="Arial"/>
            </a:endParaRPr>
          </a:p>
        </p:txBody>
      </p:sp>
      <p:sp>
        <p:nvSpPr>
          <p:cNvPr id="8" name="Text Box 72"/>
          <p:cNvSpPr txBox="1">
            <a:spLocks noChangeArrowheads="1"/>
          </p:cNvSpPr>
          <p:nvPr/>
        </p:nvSpPr>
        <p:spPr bwMode="auto">
          <a:xfrm>
            <a:off x="6212830" y="1747783"/>
            <a:ext cx="590910"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err="1">
                <a:solidFill>
                  <a:srgbClr val="2A8608"/>
                </a:solidFill>
                <a:latin typeface="Arial"/>
                <a:cs typeface="Arial"/>
              </a:rPr>
              <a:t>CyO</a:t>
            </a:r>
            <a:endParaRPr lang="en-US" sz="1600" dirty="0">
              <a:solidFill>
                <a:srgbClr val="2A8608"/>
              </a:solidFill>
              <a:latin typeface="Arial"/>
              <a:cs typeface="Arial"/>
            </a:endParaRPr>
          </a:p>
        </p:txBody>
      </p:sp>
      <p:sp>
        <p:nvSpPr>
          <p:cNvPr id="9" name="Text Box 75"/>
          <p:cNvSpPr txBox="1">
            <a:spLocks noChangeArrowheads="1"/>
          </p:cNvSpPr>
          <p:nvPr/>
        </p:nvSpPr>
        <p:spPr bwMode="auto">
          <a:xfrm>
            <a:off x="7279016" y="1733293"/>
            <a:ext cx="990038"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a:solidFill>
                  <a:srgbClr val="841023"/>
                </a:solidFill>
                <a:latin typeface="Arial"/>
                <a:cs typeface="Arial"/>
              </a:rPr>
              <a:t>TM3,ser</a:t>
            </a:r>
          </a:p>
        </p:txBody>
      </p:sp>
      <p:sp>
        <p:nvSpPr>
          <p:cNvPr id="10" name="Line 76"/>
          <p:cNvSpPr>
            <a:spLocks noChangeShapeType="1"/>
          </p:cNvSpPr>
          <p:nvPr/>
        </p:nvSpPr>
        <p:spPr bwMode="auto">
          <a:xfrm>
            <a:off x="7207579" y="1776929"/>
            <a:ext cx="947506" cy="0"/>
          </a:xfrm>
          <a:prstGeom prst="line">
            <a:avLst/>
          </a:prstGeom>
          <a:noFill/>
          <a:ln w="15875">
            <a:solidFill>
              <a:schemeClr val="tx1"/>
            </a:solidFill>
            <a:round/>
            <a:headEnd/>
            <a:tailEnd/>
          </a:ln>
        </p:spPr>
        <p:txBody>
          <a:bodyPr wrap="none" anchor="ctr">
            <a:prstTxWarp prst="textNoShape">
              <a:avLst/>
            </a:prstTxWarp>
          </a:bodyPr>
          <a:lstStyle/>
          <a:p>
            <a:endParaRPr lang="en-US" sz="1600">
              <a:latin typeface="Arial"/>
              <a:cs typeface="Arial"/>
            </a:endParaRPr>
          </a:p>
        </p:txBody>
      </p:sp>
      <p:sp>
        <p:nvSpPr>
          <p:cNvPr id="11" name="Text Box 77"/>
          <p:cNvSpPr txBox="1">
            <a:spLocks noChangeArrowheads="1"/>
          </p:cNvSpPr>
          <p:nvPr/>
        </p:nvSpPr>
        <p:spPr bwMode="auto">
          <a:xfrm>
            <a:off x="7172654" y="1474775"/>
            <a:ext cx="1153385"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a:solidFill>
                  <a:srgbClr val="2A8608"/>
                </a:solidFill>
                <a:latin typeface="Arial"/>
                <a:cs typeface="Arial"/>
              </a:rPr>
              <a:t>FRT</a:t>
            </a:r>
            <a:r>
              <a:rPr lang="en-US" sz="1600" baseline="30000" dirty="0">
                <a:solidFill>
                  <a:srgbClr val="2A8608"/>
                </a:solidFill>
                <a:latin typeface="Arial"/>
                <a:cs typeface="Arial"/>
              </a:rPr>
              <a:t> </a:t>
            </a:r>
            <a:r>
              <a:rPr lang="en-US" sz="1600" dirty="0" err="1">
                <a:solidFill>
                  <a:srgbClr val="2A8608"/>
                </a:solidFill>
                <a:latin typeface="Arial"/>
                <a:cs typeface="Arial"/>
              </a:rPr>
              <a:t>gro</a:t>
            </a:r>
            <a:r>
              <a:rPr lang="en-US" sz="1600" baseline="30000" dirty="0">
                <a:solidFill>
                  <a:srgbClr val="2A8608"/>
                </a:solidFill>
                <a:latin typeface="Arial"/>
                <a:cs typeface="Arial"/>
              </a:rPr>
              <a:t>***</a:t>
            </a:r>
            <a:endParaRPr lang="en-US" sz="1600" dirty="0">
              <a:solidFill>
                <a:srgbClr val="2A8608"/>
              </a:solidFill>
              <a:latin typeface="Arial"/>
              <a:cs typeface="Arial"/>
            </a:endParaRPr>
          </a:p>
        </p:txBody>
      </p:sp>
      <p:sp>
        <p:nvSpPr>
          <p:cNvPr id="12" name="Rectangle 82"/>
          <p:cNvSpPr>
            <a:spLocks noChangeArrowheads="1"/>
          </p:cNvSpPr>
          <p:nvPr/>
        </p:nvSpPr>
        <p:spPr bwMode="auto">
          <a:xfrm>
            <a:off x="8321321" y="1467246"/>
            <a:ext cx="491066" cy="584776"/>
          </a:xfrm>
          <a:prstGeom prst="rect">
            <a:avLst/>
          </a:prstGeom>
          <a:noFill/>
          <a:ln w="9525">
            <a:noFill/>
            <a:miter lim="800000"/>
            <a:headEnd/>
            <a:tailEnd/>
          </a:ln>
        </p:spPr>
        <p:txBody>
          <a:bodyPr wrap="square">
            <a:prstTxWarp prst="textNoShape">
              <a:avLst/>
            </a:prstTxWarp>
            <a:spAutoFit/>
          </a:bodyPr>
          <a:lstStyle/>
          <a:p>
            <a:r>
              <a:rPr lang="en-US" sz="3200" dirty="0" err="1" smtClean="0">
                <a:latin typeface="Arial"/>
                <a:cs typeface="Arial"/>
              </a:rPr>
              <a:t>x</a:t>
            </a:r>
            <a:endParaRPr lang="en-US" sz="3200" dirty="0">
              <a:latin typeface="Arial"/>
              <a:cs typeface="Arial"/>
            </a:endParaRPr>
          </a:p>
        </p:txBody>
      </p:sp>
      <p:sp>
        <p:nvSpPr>
          <p:cNvPr id="13" name="Rectangle 83"/>
          <p:cNvSpPr>
            <a:spLocks noChangeArrowheads="1"/>
          </p:cNvSpPr>
          <p:nvPr/>
        </p:nvSpPr>
        <p:spPr bwMode="auto">
          <a:xfrm>
            <a:off x="8549757" y="1464071"/>
            <a:ext cx="453970" cy="523220"/>
          </a:xfrm>
          <a:prstGeom prst="rect">
            <a:avLst/>
          </a:prstGeom>
          <a:noFill/>
          <a:ln w="9525">
            <a:noFill/>
            <a:miter lim="800000"/>
            <a:headEnd/>
            <a:tailEnd/>
          </a:ln>
        </p:spPr>
        <p:txBody>
          <a:bodyPr wrap="none">
            <a:prstTxWarp prst="textNoShape">
              <a:avLst/>
            </a:prstTxWarp>
            <a:spAutoFit/>
          </a:bodyPr>
          <a:lstStyle/>
          <a:p>
            <a:r>
              <a:rPr lang="en-US" sz="2800" b="1">
                <a:latin typeface="Times New Roman" pitchFamily="35" charset="0"/>
                <a:ea typeface="Times New Roman" pitchFamily="35" charset="0"/>
                <a:cs typeface="Times New Roman" pitchFamily="35" charset="0"/>
              </a:rPr>
              <a:t>♂</a:t>
            </a:r>
            <a:endParaRPr lang="en-US" sz="1600" b="1">
              <a:latin typeface="Times New Roman" pitchFamily="35" charset="0"/>
              <a:ea typeface="Times New Roman" pitchFamily="35" charset="0"/>
              <a:cs typeface="Times New Roman" pitchFamily="35" charset="0"/>
            </a:endParaRPr>
          </a:p>
        </p:txBody>
      </p:sp>
      <p:sp>
        <p:nvSpPr>
          <p:cNvPr id="14" name="Line 85"/>
          <p:cNvSpPr>
            <a:spLocks noChangeShapeType="1"/>
          </p:cNvSpPr>
          <p:nvPr/>
        </p:nvSpPr>
        <p:spPr bwMode="auto">
          <a:xfrm flipH="1">
            <a:off x="7503835" y="2039472"/>
            <a:ext cx="944318" cy="423347"/>
          </a:xfrm>
          <a:prstGeom prst="line">
            <a:avLst/>
          </a:prstGeom>
          <a:noFill/>
          <a:ln w="34925">
            <a:solidFill>
              <a:schemeClr val="tx1"/>
            </a:solidFill>
            <a:round/>
            <a:headEnd/>
            <a:tailEnd type="triangle" w="med" len="med"/>
          </a:ln>
        </p:spPr>
        <p:txBody>
          <a:bodyPr wrap="none" anchor="ctr">
            <a:prstTxWarp prst="textNoShape">
              <a:avLst/>
            </a:prstTxWarp>
          </a:bodyPr>
          <a:lstStyle/>
          <a:p>
            <a:endParaRPr lang="en-US" sz="1600">
              <a:latin typeface="Arial"/>
              <a:cs typeface="Arial"/>
            </a:endParaRPr>
          </a:p>
        </p:txBody>
      </p:sp>
      <p:sp>
        <p:nvSpPr>
          <p:cNvPr id="15" name="Text Box 95"/>
          <p:cNvSpPr txBox="1">
            <a:spLocks noChangeArrowheads="1"/>
          </p:cNvSpPr>
          <p:nvPr/>
        </p:nvSpPr>
        <p:spPr bwMode="auto">
          <a:xfrm>
            <a:off x="6992640" y="2470935"/>
            <a:ext cx="381000" cy="461665"/>
          </a:xfrm>
          <a:prstGeom prst="rect">
            <a:avLst/>
          </a:prstGeom>
          <a:noFill/>
          <a:ln w="9525">
            <a:noFill/>
            <a:miter lim="800000"/>
            <a:headEnd/>
            <a:tailEnd/>
          </a:ln>
        </p:spPr>
        <p:txBody>
          <a:bodyPr>
            <a:prstTxWarp prst="textNoShape">
              <a:avLst/>
            </a:prstTxWarp>
            <a:spAutoFit/>
          </a:bodyPr>
          <a:lstStyle/>
          <a:p>
            <a:pPr>
              <a:spcBef>
                <a:spcPct val="50000"/>
              </a:spcBef>
            </a:pPr>
            <a:r>
              <a:rPr lang="en-US" dirty="0">
                <a:latin typeface="Arial"/>
                <a:cs typeface="Arial"/>
              </a:rPr>
              <a:t>;</a:t>
            </a:r>
            <a:endParaRPr lang="en-US" sz="1600" dirty="0">
              <a:solidFill>
                <a:srgbClr val="841023"/>
              </a:solidFill>
              <a:latin typeface="Arial"/>
              <a:cs typeface="Arial"/>
            </a:endParaRPr>
          </a:p>
        </p:txBody>
      </p:sp>
      <p:sp>
        <p:nvSpPr>
          <p:cNvPr id="16" name="Line 100"/>
          <p:cNvSpPr>
            <a:spLocks noChangeShapeType="1"/>
          </p:cNvSpPr>
          <p:nvPr/>
        </p:nvSpPr>
        <p:spPr bwMode="auto">
          <a:xfrm>
            <a:off x="7211803" y="2753470"/>
            <a:ext cx="929714" cy="0"/>
          </a:xfrm>
          <a:prstGeom prst="line">
            <a:avLst/>
          </a:prstGeom>
          <a:noFill/>
          <a:ln w="15875">
            <a:solidFill>
              <a:schemeClr val="tx1"/>
            </a:solidFill>
            <a:round/>
            <a:headEnd/>
            <a:tailEnd/>
          </a:ln>
        </p:spPr>
        <p:txBody>
          <a:bodyPr wrap="none" anchor="ctr">
            <a:prstTxWarp prst="textNoShape">
              <a:avLst/>
            </a:prstTxWarp>
          </a:bodyPr>
          <a:lstStyle/>
          <a:p>
            <a:endParaRPr lang="en-US" sz="1600">
              <a:latin typeface="Arial"/>
              <a:cs typeface="Arial"/>
            </a:endParaRPr>
          </a:p>
        </p:txBody>
      </p:sp>
      <p:sp>
        <p:nvSpPr>
          <p:cNvPr id="17" name="Text Box 101"/>
          <p:cNvSpPr txBox="1">
            <a:spLocks noChangeArrowheads="1"/>
          </p:cNvSpPr>
          <p:nvPr/>
        </p:nvSpPr>
        <p:spPr bwMode="auto">
          <a:xfrm>
            <a:off x="7176878" y="2451315"/>
            <a:ext cx="1143733"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a:solidFill>
                  <a:srgbClr val="2A8608"/>
                </a:solidFill>
                <a:latin typeface="Arial"/>
                <a:cs typeface="Arial"/>
              </a:rPr>
              <a:t>FRT</a:t>
            </a:r>
            <a:r>
              <a:rPr lang="en-US" sz="1600" baseline="30000" dirty="0">
                <a:solidFill>
                  <a:srgbClr val="2A8608"/>
                </a:solidFill>
                <a:latin typeface="Arial"/>
                <a:cs typeface="Arial"/>
              </a:rPr>
              <a:t> </a:t>
            </a:r>
            <a:r>
              <a:rPr lang="en-US" sz="1600" dirty="0" err="1">
                <a:solidFill>
                  <a:srgbClr val="2A8608"/>
                </a:solidFill>
                <a:latin typeface="Arial"/>
                <a:cs typeface="Arial"/>
              </a:rPr>
              <a:t>gro</a:t>
            </a:r>
            <a:r>
              <a:rPr lang="en-US" sz="1600" baseline="30000" dirty="0">
                <a:solidFill>
                  <a:srgbClr val="2A8608"/>
                </a:solidFill>
                <a:latin typeface="Arial"/>
                <a:cs typeface="Arial"/>
              </a:rPr>
              <a:t>***</a:t>
            </a:r>
            <a:endParaRPr lang="en-US" sz="1600" dirty="0">
              <a:solidFill>
                <a:srgbClr val="2A8608"/>
              </a:solidFill>
              <a:latin typeface="Arial"/>
              <a:cs typeface="Arial"/>
            </a:endParaRPr>
          </a:p>
        </p:txBody>
      </p:sp>
      <p:sp>
        <p:nvSpPr>
          <p:cNvPr id="18" name="Text Box 104"/>
          <p:cNvSpPr txBox="1">
            <a:spLocks noChangeArrowheads="1"/>
          </p:cNvSpPr>
          <p:nvPr/>
        </p:nvSpPr>
        <p:spPr bwMode="auto">
          <a:xfrm>
            <a:off x="7183636" y="2710404"/>
            <a:ext cx="1128836"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a:solidFill>
                  <a:srgbClr val="2A8608"/>
                </a:solidFill>
                <a:latin typeface="Arial"/>
                <a:cs typeface="Arial"/>
              </a:rPr>
              <a:t>FRT</a:t>
            </a:r>
            <a:r>
              <a:rPr lang="en-US" sz="1600" baseline="30000" dirty="0">
                <a:solidFill>
                  <a:srgbClr val="2A8608"/>
                </a:solidFill>
                <a:latin typeface="Arial"/>
                <a:cs typeface="Arial"/>
              </a:rPr>
              <a:t> </a:t>
            </a:r>
            <a:r>
              <a:rPr lang="en-US" sz="1600" dirty="0" err="1">
                <a:solidFill>
                  <a:srgbClr val="2A8608"/>
                </a:solidFill>
                <a:latin typeface="Arial"/>
                <a:cs typeface="Arial"/>
              </a:rPr>
              <a:t>gro</a:t>
            </a:r>
            <a:r>
              <a:rPr lang="en-US" sz="1600" baseline="30000" dirty="0">
                <a:solidFill>
                  <a:srgbClr val="2A8608"/>
                </a:solidFill>
                <a:latin typeface="Arial"/>
                <a:cs typeface="Arial"/>
              </a:rPr>
              <a:t>***</a:t>
            </a:r>
            <a:endParaRPr lang="en-US" sz="1600" dirty="0">
              <a:solidFill>
                <a:srgbClr val="2A8608"/>
              </a:solidFill>
              <a:latin typeface="Arial"/>
              <a:cs typeface="Arial"/>
            </a:endParaRPr>
          </a:p>
        </p:txBody>
      </p:sp>
      <p:sp>
        <p:nvSpPr>
          <p:cNvPr id="19" name="Text Box 61"/>
          <p:cNvSpPr txBox="1">
            <a:spLocks noChangeArrowheads="1"/>
          </p:cNvSpPr>
          <p:nvPr/>
        </p:nvSpPr>
        <p:spPr bwMode="auto">
          <a:xfrm>
            <a:off x="5827533" y="1499484"/>
            <a:ext cx="1389114" cy="27699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200" dirty="0" smtClean="0">
                <a:solidFill>
                  <a:srgbClr val="841023"/>
                </a:solidFill>
                <a:latin typeface="Arial"/>
                <a:cs typeface="Arial"/>
              </a:rPr>
              <a:t>{P[acman-gro]}</a:t>
            </a:r>
            <a:r>
              <a:rPr lang="en-US" sz="1200" baseline="30000" dirty="0" smtClean="0">
                <a:solidFill>
                  <a:srgbClr val="841023"/>
                </a:solidFill>
                <a:latin typeface="Arial"/>
                <a:cs typeface="Arial"/>
              </a:rPr>
              <a:t>22A</a:t>
            </a:r>
            <a:endParaRPr lang="en-US" sz="1200" dirty="0">
              <a:solidFill>
                <a:srgbClr val="841023"/>
              </a:solidFill>
              <a:latin typeface="Arial"/>
              <a:cs typeface="Arial"/>
            </a:endParaRPr>
          </a:p>
        </p:txBody>
      </p:sp>
      <p:sp>
        <p:nvSpPr>
          <p:cNvPr id="21" name="Line 70"/>
          <p:cNvSpPr>
            <a:spLocks noChangeShapeType="1"/>
          </p:cNvSpPr>
          <p:nvPr/>
        </p:nvSpPr>
        <p:spPr bwMode="auto">
          <a:xfrm>
            <a:off x="6045814" y="2742361"/>
            <a:ext cx="945163" cy="0"/>
          </a:xfrm>
          <a:prstGeom prst="line">
            <a:avLst/>
          </a:prstGeom>
          <a:noFill/>
          <a:ln w="15875">
            <a:solidFill>
              <a:schemeClr val="tx1"/>
            </a:solidFill>
            <a:round/>
            <a:headEnd/>
            <a:tailEnd/>
          </a:ln>
        </p:spPr>
        <p:txBody>
          <a:bodyPr wrap="none" anchor="ctr">
            <a:prstTxWarp prst="textNoShape">
              <a:avLst/>
            </a:prstTxWarp>
          </a:bodyPr>
          <a:lstStyle/>
          <a:p>
            <a:endParaRPr lang="en-US" sz="1600">
              <a:latin typeface="Arial"/>
              <a:cs typeface="Arial"/>
            </a:endParaRPr>
          </a:p>
        </p:txBody>
      </p:sp>
      <p:sp>
        <p:nvSpPr>
          <p:cNvPr id="22" name="Text Box 72"/>
          <p:cNvSpPr txBox="1">
            <a:spLocks noChangeArrowheads="1"/>
          </p:cNvSpPr>
          <p:nvPr/>
        </p:nvSpPr>
        <p:spPr bwMode="auto">
          <a:xfrm>
            <a:off x="6212835" y="2700311"/>
            <a:ext cx="590910" cy="338554"/>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600" dirty="0" err="1">
                <a:solidFill>
                  <a:srgbClr val="2A8608"/>
                </a:solidFill>
                <a:latin typeface="Arial"/>
                <a:cs typeface="Arial"/>
              </a:rPr>
              <a:t>CyO</a:t>
            </a:r>
            <a:endParaRPr lang="en-US" sz="1600" dirty="0">
              <a:solidFill>
                <a:srgbClr val="2A8608"/>
              </a:solidFill>
              <a:latin typeface="Arial"/>
              <a:cs typeface="Arial"/>
            </a:endParaRPr>
          </a:p>
        </p:txBody>
      </p:sp>
      <p:sp>
        <p:nvSpPr>
          <p:cNvPr id="23" name="Text Box 61"/>
          <p:cNvSpPr txBox="1">
            <a:spLocks noChangeArrowheads="1"/>
          </p:cNvSpPr>
          <p:nvPr/>
        </p:nvSpPr>
        <p:spPr bwMode="auto">
          <a:xfrm>
            <a:off x="5827538" y="2452011"/>
            <a:ext cx="1421677" cy="27699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200" dirty="0" smtClean="0">
                <a:solidFill>
                  <a:srgbClr val="841023"/>
                </a:solidFill>
                <a:latin typeface="Arial"/>
                <a:cs typeface="Arial"/>
              </a:rPr>
              <a:t>{P[acman-gro]}</a:t>
            </a:r>
            <a:r>
              <a:rPr lang="en-US" sz="1200" baseline="30000" dirty="0" smtClean="0">
                <a:solidFill>
                  <a:srgbClr val="841023"/>
                </a:solidFill>
                <a:latin typeface="Arial"/>
                <a:cs typeface="Arial"/>
              </a:rPr>
              <a:t>22A</a:t>
            </a:r>
            <a:endParaRPr lang="en-US" sz="1200" dirty="0">
              <a:solidFill>
                <a:srgbClr val="841023"/>
              </a:solidFill>
              <a:latin typeface="Arial"/>
              <a:cs typeface="Arial"/>
            </a:endParaRPr>
          </a:p>
        </p:txBody>
      </p:sp>
      <p:pic>
        <p:nvPicPr>
          <p:cNvPr id="24" name="Picture 23" descr="Macintosh HD:Users:wiamtj:Desktop:Chapter 2:Figure of Results for Paper FInal alteration in orientation:Figure 8.tif"/>
          <p:cNvPicPr>
            <a:picLocks noChangeAspect="1"/>
          </p:cNvPicPr>
          <p:nvPr/>
        </p:nvPicPr>
        <p:blipFill rotWithShape="1">
          <a:blip r:embed="rId3" cstate="email">
            <a:extLst>
              <a:ext uri="{28A0092B-C50C-407E-A947-70E740481C1C}">
                <a14:useLocalDpi xmlns:a14="http://schemas.microsoft.com/office/drawing/2010/main"/>
              </a:ext>
            </a:extLst>
          </a:blip>
          <a:srcRect t="-1" b="57953"/>
          <a:stretch/>
        </p:blipFill>
        <p:spPr bwMode="auto">
          <a:xfrm>
            <a:off x="159575" y="742690"/>
            <a:ext cx="5651500" cy="2533910"/>
          </a:xfrm>
          <a:prstGeom prst="rect">
            <a:avLst/>
          </a:prstGeom>
          <a:noFill/>
          <a:ln>
            <a:noFill/>
          </a:ln>
        </p:spPr>
      </p:pic>
    </p:spTree>
    <p:extLst>
      <p:ext uri="{BB962C8B-B14F-4D97-AF65-F5344CB8AC3E}">
        <p14:creationId xmlns:p14="http://schemas.microsoft.com/office/powerpoint/2010/main" val="3467167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Oval 77"/>
          <p:cNvSpPr>
            <a:spLocks noChangeAspect="1"/>
          </p:cNvSpPr>
          <p:nvPr/>
        </p:nvSpPr>
        <p:spPr>
          <a:xfrm>
            <a:off x="59702" y="139913"/>
            <a:ext cx="5247364" cy="4729931"/>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2232266" y="4494545"/>
            <a:ext cx="1415886" cy="369332"/>
          </a:xfrm>
          <a:prstGeom prst="rect">
            <a:avLst/>
          </a:prstGeom>
          <a:noFill/>
        </p:spPr>
        <p:txBody>
          <a:bodyPr wrap="square" rtlCol="0">
            <a:spAutoFit/>
          </a:bodyPr>
          <a:lstStyle/>
          <a:p>
            <a:r>
              <a:rPr lang="en-US" dirty="0" smtClean="0">
                <a:latin typeface="Helvetica"/>
                <a:cs typeface="Helvetica"/>
              </a:rPr>
              <a:t>Nucleus</a:t>
            </a:r>
            <a:endParaRPr lang="en-US" dirty="0">
              <a:latin typeface="Helvetica"/>
              <a:cs typeface="Helvetica"/>
            </a:endParaRPr>
          </a:p>
        </p:txBody>
      </p:sp>
      <p:sp>
        <p:nvSpPr>
          <p:cNvPr id="152" name="TextBox 151"/>
          <p:cNvSpPr txBox="1"/>
          <p:nvPr/>
        </p:nvSpPr>
        <p:spPr>
          <a:xfrm>
            <a:off x="2110942" y="4869844"/>
            <a:ext cx="1415886" cy="369332"/>
          </a:xfrm>
          <a:prstGeom prst="rect">
            <a:avLst/>
          </a:prstGeom>
          <a:noFill/>
        </p:spPr>
        <p:txBody>
          <a:bodyPr wrap="square" rtlCol="0">
            <a:spAutoFit/>
          </a:bodyPr>
          <a:lstStyle/>
          <a:p>
            <a:r>
              <a:rPr lang="en-US" dirty="0" smtClean="0">
                <a:latin typeface="Helvetica"/>
                <a:cs typeface="Helvetica"/>
              </a:rPr>
              <a:t>Cytoplasm</a:t>
            </a:r>
            <a:endParaRPr lang="en-US" dirty="0">
              <a:latin typeface="Helvetica"/>
              <a:cs typeface="Helvetica"/>
            </a:endParaRPr>
          </a:p>
        </p:txBody>
      </p:sp>
      <p:pic>
        <p:nvPicPr>
          <p:cNvPr id="50" name="Picture 49"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489754" y="2331139"/>
            <a:ext cx="771083" cy="451178"/>
          </a:xfrm>
          <a:prstGeom prst="rect">
            <a:avLst/>
          </a:prstGeom>
        </p:spPr>
      </p:pic>
      <p:pic>
        <p:nvPicPr>
          <p:cNvPr id="51" name="Picture 50"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1230755" y="2331139"/>
            <a:ext cx="771083" cy="451178"/>
          </a:xfrm>
          <a:prstGeom prst="rect">
            <a:avLst/>
          </a:prstGeom>
        </p:spPr>
      </p:pic>
      <p:pic>
        <p:nvPicPr>
          <p:cNvPr id="52" name="Picture 51"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1950326" y="2331799"/>
            <a:ext cx="771083" cy="451178"/>
          </a:xfrm>
          <a:prstGeom prst="rect">
            <a:avLst/>
          </a:prstGeom>
        </p:spPr>
      </p:pic>
      <p:pic>
        <p:nvPicPr>
          <p:cNvPr id="53" name="Picture 52"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2714975" y="2331799"/>
            <a:ext cx="771083" cy="451178"/>
          </a:xfrm>
          <a:prstGeom prst="rect">
            <a:avLst/>
          </a:prstGeom>
        </p:spPr>
      </p:pic>
      <p:sp>
        <p:nvSpPr>
          <p:cNvPr id="54" name="Oval 53"/>
          <p:cNvSpPr>
            <a:spLocks noChangeAspect="1"/>
          </p:cNvSpPr>
          <p:nvPr/>
        </p:nvSpPr>
        <p:spPr>
          <a:xfrm>
            <a:off x="2227691" y="2737508"/>
            <a:ext cx="209516" cy="34026"/>
          </a:xfrm>
          <a:prstGeom prst="ellipse">
            <a:avLst/>
          </a:prstGeom>
          <a:solidFill>
            <a:schemeClr val="tx1">
              <a:lumMod val="95000"/>
              <a:lumOff val="5000"/>
            </a:schemeClr>
          </a:solidFill>
          <a:ln>
            <a:solidFill>
              <a:schemeClr val="tx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55" name="Picture 54"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3451290" y="2331799"/>
            <a:ext cx="771083" cy="451178"/>
          </a:xfrm>
          <a:prstGeom prst="rect">
            <a:avLst/>
          </a:prstGeom>
        </p:spPr>
      </p:pic>
      <p:pic>
        <p:nvPicPr>
          <p:cNvPr id="56" name="Picture 55"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4149878" y="2331139"/>
            <a:ext cx="771083" cy="451178"/>
          </a:xfrm>
          <a:prstGeom prst="rect">
            <a:avLst/>
          </a:prstGeom>
        </p:spPr>
      </p:pic>
      <p:sp>
        <p:nvSpPr>
          <p:cNvPr id="57" name="Oval 56"/>
          <p:cNvSpPr>
            <a:spLocks noChangeAspect="1"/>
          </p:cNvSpPr>
          <p:nvPr/>
        </p:nvSpPr>
        <p:spPr>
          <a:xfrm rot="4247464" flipH="1" flipV="1">
            <a:off x="2047048" y="2469433"/>
            <a:ext cx="498028" cy="146641"/>
          </a:xfrm>
          <a:prstGeom prst="ellipse">
            <a:avLst/>
          </a:prstGeom>
          <a:solidFill>
            <a:srgbClr val="800000"/>
          </a:solidFill>
          <a:ln>
            <a:solidFill>
              <a:srgbClr val="800000"/>
            </a:solidFill>
          </a:ln>
          <a:effectLst/>
          <a:scene3d>
            <a:camera prst="isometricBottom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58" name="Oval 57"/>
          <p:cNvSpPr>
            <a:spLocks noChangeAspect="1"/>
          </p:cNvSpPr>
          <p:nvPr/>
        </p:nvSpPr>
        <p:spPr>
          <a:xfrm rot="4376640">
            <a:off x="4030389" y="1755881"/>
            <a:ext cx="334087" cy="240280"/>
          </a:xfrm>
          <a:prstGeom prst="ellipse">
            <a:avLst/>
          </a:prstGeom>
          <a:solidFill>
            <a:srgbClr val="4F1452"/>
          </a:solidFill>
          <a:ln>
            <a:solidFill>
              <a:srgbClr val="4F1452"/>
            </a:solidFill>
          </a:ln>
          <a:effectLst/>
          <a:scene3d>
            <a:camera prst="isometricBottom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9" name="Straight Arrow Connector 58"/>
          <p:cNvCxnSpPr/>
          <p:nvPr/>
        </p:nvCxnSpPr>
        <p:spPr>
          <a:xfrm flipH="1">
            <a:off x="3887359" y="1853177"/>
            <a:ext cx="212573"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0" name="Oval 59"/>
          <p:cNvSpPr>
            <a:spLocks noChangeAspect="1"/>
          </p:cNvSpPr>
          <p:nvPr/>
        </p:nvSpPr>
        <p:spPr>
          <a:xfrm rot="15424829">
            <a:off x="2180686" y="2244985"/>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1" name="Oval 60"/>
          <p:cNvSpPr>
            <a:spLocks noChangeAspect="1"/>
          </p:cNvSpPr>
          <p:nvPr/>
        </p:nvSpPr>
        <p:spPr>
          <a:xfrm rot="18257887">
            <a:off x="1973770" y="2217793"/>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2" name="Oval 61"/>
          <p:cNvSpPr>
            <a:spLocks noChangeAspect="1"/>
          </p:cNvSpPr>
          <p:nvPr/>
        </p:nvSpPr>
        <p:spPr>
          <a:xfrm rot="3646298">
            <a:off x="2259167" y="2230389"/>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3" name="Oval 62"/>
          <p:cNvSpPr>
            <a:spLocks noChangeAspect="1"/>
          </p:cNvSpPr>
          <p:nvPr/>
        </p:nvSpPr>
        <p:spPr>
          <a:xfrm rot="17222980">
            <a:off x="2064228" y="2255887"/>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64" name="Straight Arrow Connector 63"/>
          <p:cNvCxnSpPr/>
          <p:nvPr/>
        </p:nvCxnSpPr>
        <p:spPr>
          <a:xfrm flipH="1">
            <a:off x="3147985" y="2004793"/>
            <a:ext cx="206565" cy="22997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6" name="Oval 65"/>
          <p:cNvSpPr>
            <a:spLocks noChangeAspect="1"/>
          </p:cNvSpPr>
          <p:nvPr/>
        </p:nvSpPr>
        <p:spPr>
          <a:xfrm rot="17413233">
            <a:off x="2109641" y="1814296"/>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7" name="Multiply 66"/>
          <p:cNvSpPr/>
          <p:nvPr/>
        </p:nvSpPr>
        <p:spPr>
          <a:xfrm rot="19771125">
            <a:off x="3178573" y="1930556"/>
            <a:ext cx="176766" cy="351588"/>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a:spLocks noChangeAspect="1"/>
          </p:cNvSpPr>
          <p:nvPr/>
        </p:nvSpPr>
        <p:spPr>
          <a:xfrm rot="3300549">
            <a:off x="2287423" y="1438527"/>
            <a:ext cx="590806" cy="233896"/>
          </a:xfrm>
          <a:prstGeom prst="ellipse">
            <a:avLst/>
          </a:prstGeom>
          <a:solidFill>
            <a:srgbClr val="450405"/>
          </a:solidFill>
          <a:ln>
            <a:solidFill>
              <a:srgbClr val="450405"/>
            </a:solidFill>
          </a:ln>
          <a:effectLst/>
          <a:scene3d>
            <a:camera prst="isometricTopUp"/>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69" name="Oval 68"/>
          <p:cNvSpPr>
            <a:spLocks noChangeAspect="1"/>
          </p:cNvSpPr>
          <p:nvPr/>
        </p:nvSpPr>
        <p:spPr>
          <a:xfrm rot="15341324">
            <a:off x="2358480" y="1517319"/>
            <a:ext cx="224037" cy="382756"/>
          </a:xfrm>
          <a:prstGeom prst="ellipse">
            <a:avLst/>
          </a:prstGeom>
          <a:solidFill>
            <a:srgbClr val="4AC309"/>
          </a:solidFill>
          <a:ln>
            <a:solidFill>
              <a:srgbClr val="4AC309"/>
            </a:solidFill>
          </a:ln>
          <a:effectLst/>
          <a:scene3d>
            <a:camera prst="isometricLeft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0" name="Oval 69"/>
          <p:cNvSpPr>
            <a:spLocks noChangeAspect="1"/>
          </p:cNvSpPr>
          <p:nvPr/>
        </p:nvSpPr>
        <p:spPr>
          <a:xfrm rot="16435117">
            <a:off x="2469079" y="1483210"/>
            <a:ext cx="470165" cy="229989"/>
          </a:xfrm>
          <a:prstGeom prst="ellipse">
            <a:avLst/>
          </a:prstGeom>
          <a:solidFill>
            <a:schemeClr val="bg2">
              <a:lumMod val="25000"/>
            </a:schemeClr>
          </a:solidFill>
          <a:ln>
            <a:solidFill>
              <a:schemeClr val="bg2">
                <a:lumMod val="25000"/>
              </a:schemeClr>
            </a:solidFill>
          </a:ln>
          <a:effectLst/>
          <a:scene3d>
            <a:camera prst="perspectiveContrastingLeftFacing"/>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a:spLocks noChangeAspect="1"/>
          </p:cNvSpPr>
          <p:nvPr/>
        </p:nvSpPr>
        <p:spPr>
          <a:xfrm rot="16167600">
            <a:off x="2529085" y="1526856"/>
            <a:ext cx="276127" cy="282577"/>
          </a:xfrm>
          <a:prstGeom prst="ellipse">
            <a:avLst/>
          </a:prstGeom>
          <a:solidFill>
            <a:srgbClr val="17D1CF"/>
          </a:solidFill>
          <a:ln>
            <a:solidFill>
              <a:srgbClr val="17D1CF"/>
            </a:solidFill>
          </a:ln>
          <a:effectLst/>
          <a:scene3d>
            <a:camera prst="isometricOffAxis1Righ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2" name="Oval 71"/>
          <p:cNvSpPr>
            <a:spLocks noChangeAspect="1"/>
          </p:cNvSpPr>
          <p:nvPr/>
        </p:nvSpPr>
        <p:spPr>
          <a:xfrm rot="16341866">
            <a:off x="2546120" y="1575809"/>
            <a:ext cx="330866" cy="246652"/>
          </a:xfrm>
          <a:prstGeom prst="ellipse">
            <a:avLst/>
          </a:prstGeom>
          <a:solidFill>
            <a:srgbClr val="F4E628"/>
          </a:solidFill>
          <a:ln>
            <a:solidFill>
              <a:srgbClr val="F4E628"/>
            </a:solidFill>
          </a:ln>
          <a:effectLst/>
          <a:scene3d>
            <a:camera prst="isometricOffAxis1Lef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73" name="Straight Connector 72"/>
          <p:cNvCxnSpPr/>
          <p:nvPr/>
        </p:nvCxnSpPr>
        <p:spPr>
          <a:xfrm flipH="1">
            <a:off x="1637285" y="2271545"/>
            <a:ext cx="8407" cy="488345"/>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74" name="Oval 73"/>
          <p:cNvSpPr>
            <a:spLocks noChangeAspect="1"/>
          </p:cNvSpPr>
          <p:nvPr/>
        </p:nvSpPr>
        <p:spPr>
          <a:xfrm rot="15424829">
            <a:off x="2721400" y="2278047"/>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5" name="Oval 74"/>
          <p:cNvSpPr>
            <a:spLocks noChangeAspect="1"/>
          </p:cNvSpPr>
          <p:nvPr/>
        </p:nvSpPr>
        <p:spPr>
          <a:xfrm rot="18257887">
            <a:off x="2514484" y="2250855"/>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6" name="Oval 75"/>
          <p:cNvSpPr>
            <a:spLocks noChangeAspect="1"/>
          </p:cNvSpPr>
          <p:nvPr/>
        </p:nvSpPr>
        <p:spPr>
          <a:xfrm rot="3646298">
            <a:off x="2799881" y="2263451"/>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7" name="Oval 76"/>
          <p:cNvSpPr>
            <a:spLocks noChangeAspect="1"/>
          </p:cNvSpPr>
          <p:nvPr/>
        </p:nvSpPr>
        <p:spPr>
          <a:xfrm rot="17222980">
            <a:off x="2604942" y="2288949"/>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79" name="Oval 78"/>
          <p:cNvSpPr>
            <a:spLocks noChangeAspect="1"/>
          </p:cNvSpPr>
          <p:nvPr/>
        </p:nvSpPr>
        <p:spPr>
          <a:xfrm rot="15424829">
            <a:off x="3487236" y="1904344"/>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0" name="Oval 79"/>
          <p:cNvSpPr>
            <a:spLocks noChangeAspect="1"/>
          </p:cNvSpPr>
          <p:nvPr/>
        </p:nvSpPr>
        <p:spPr>
          <a:xfrm rot="18257887">
            <a:off x="3280320" y="1877152"/>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1" name="Oval 80"/>
          <p:cNvSpPr>
            <a:spLocks noChangeAspect="1"/>
          </p:cNvSpPr>
          <p:nvPr/>
        </p:nvSpPr>
        <p:spPr>
          <a:xfrm rot="3646298">
            <a:off x="3565717" y="1889748"/>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2" name="Oval 81"/>
          <p:cNvSpPr>
            <a:spLocks noChangeAspect="1"/>
          </p:cNvSpPr>
          <p:nvPr/>
        </p:nvSpPr>
        <p:spPr>
          <a:xfrm rot="17222980">
            <a:off x="3370778" y="1915246"/>
            <a:ext cx="491042" cy="79746"/>
          </a:xfrm>
          <a:prstGeom prst="ellipse">
            <a:avLst/>
          </a:prstGeom>
          <a:solidFill>
            <a:srgbClr val="003F00"/>
          </a:solidFill>
          <a:ln>
            <a:solidFill>
              <a:srgbClr val="003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4" name="Oval 83"/>
          <p:cNvSpPr>
            <a:spLocks noChangeAspect="1"/>
          </p:cNvSpPr>
          <p:nvPr/>
        </p:nvSpPr>
        <p:spPr>
          <a:xfrm rot="17413233">
            <a:off x="2641007" y="1815140"/>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5" name="Oval 84"/>
          <p:cNvSpPr>
            <a:spLocks noChangeAspect="1"/>
          </p:cNvSpPr>
          <p:nvPr/>
        </p:nvSpPr>
        <p:spPr>
          <a:xfrm>
            <a:off x="3726407" y="1774933"/>
            <a:ext cx="81577" cy="78244"/>
          </a:xfrm>
          <a:prstGeom prst="ellipse">
            <a:avLst/>
          </a:prstGeom>
          <a:solidFill>
            <a:srgbClr val="FFFF00"/>
          </a:solidFill>
          <a:ln>
            <a:solidFill>
              <a:srgbClr val="FFF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86" name="Oval 85"/>
          <p:cNvSpPr>
            <a:spLocks noChangeAspect="1"/>
          </p:cNvSpPr>
          <p:nvPr/>
        </p:nvSpPr>
        <p:spPr>
          <a:xfrm>
            <a:off x="3574978" y="1926549"/>
            <a:ext cx="81577" cy="78244"/>
          </a:xfrm>
          <a:prstGeom prst="ellipse">
            <a:avLst/>
          </a:prstGeom>
          <a:solidFill>
            <a:srgbClr val="FFFF00"/>
          </a:solidFill>
          <a:ln>
            <a:solidFill>
              <a:srgbClr val="FFFF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87" name="Straight Arrow Connector 86"/>
          <p:cNvCxnSpPr/>
          <p:nvPr/>
        </p:nvCxnSpPr>
        <p:spPr>
          <a:xfrm flipH="1">
            <a:off x="1369163" y="2283479"/>
            <a:ext cx="276529"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1733162" y="1931322"/>
            <a:ext cx="310346" cy="255956"/>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1635595" y="2117428"/>
            <a:ext cx="152400" cy="15240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1414641" y="961756"/>
            <a:ext cx="2618940" cy="323165"/>
          </a:xfrm>
          <a:prstGeom prst="rect">
            <a:avLst/>
          </a:prstGeom>
          <a:noFill/>
        </p:spPr>
        <p:txBody>
          <a:bodyPr wrap="square" rtlCol="0">
            <a:spAutoFit/>
          </a:bodyPr>
          <a:lstStyle/>
          <a:p>
            <a:r>
              <a:rPr lang="en-US" sz="1500" dirty="0" smtClean="0">
                <a:latin typeface="Helvetica"/>
                <a:cs typeface="Helvetica"/>
              </a:rPr>
              <a:t>Repressosome complex</a:t>
            </a:r>
            <a:endParaRPr lang="en-US" sz="1500" dirty="0">
              <a:latin typeface="Helvetica"/>
              <a:cs typeface="Helvetica"/>
            </a:endParaRPr>
          </a:p>
        </p:txBody>
      </p:sp>
      <p:sp>
        <p:nvSpPr>
          <p:cNvPr id="93" name="TextBox 92"/>
          <p:cNvSpPr txBox="1"/>
          <p:nvPr/>
        </p:nvSpPr>
        <p:spPr>
          <a:xfrm>
            <a:off x="1826363" y="2802028"/>
            <a:ext cx="1241733" cy="323165"/>
          </a:xfrm>
          <a:prstGeom prst="rect">
            <a:avLst/>
          </a:prstGeom>
          <a:noFill/>
        </p:spPr>
        <p:txBody>
          <a:bodyPr wrap="square" rtlCol="0">
            <a:spAutoFit/>
          </a:bodyPr>
          <a:lstStyle/>
          <a:p>
            <a:r>
              <a:rPr lang="en-US" sz="1500" dirty="0" smtClean="0">
                <a:latin typeface="Helvetica"/>
                <a:cs typeface="Helvetica"/>
              </a:rPr>
              <a:t>Repressor</a:t>
            </a:r>
            <a:endParaRPr lang="en-US" sz="1500" dirty="0">
              <a:latin typeface="Helvetica"/>
              <a:cs typeface="Helvetica"/>
            </a:endParaRPr>
          </a:p>
        </p:txBody>
      </p:sp>
      <p:sp>
        <p:nvSpPr>
          <p:cNvPr id="94" name="TextBox 93"/>
          <p:cNvSpPr txBox="1"/>
          <p:nvPr/>
        </p:nvSpPr>
        <p:spPr>
          <a:xfrm>
            <a:off x="3697132" y="2075545"/>
            <a:ext cx="1677802" cy="307777"/>
          </a:xfrm>
          <a:prstGeom prst="rect">
            <a:avLst/>
          </a:prstGeom>
          <a:noFill/>
        </p:spPr>
        <p:txBody>
          <a:bodyPr wrap="square" rtlCol="0">
            <a:spAutoFit/>
          </a:bodyPr>
          <a:lstStyle/>
          <a:p>
            <a:r>
              <a:rPr lang="en-US" sz="1400" dirty="0" smtClean="0">
                <a:latin typeface="Helvetica"/>
                <a:cs typeface="Helvetica"/>
              </a:rPr>
              <a:t>MAPK or HIPK2</a:t>
            </a:r>
            <a:endParaRPr lang="en-US" sz="1400" dirty="0">
              <a:latin typeface="Helvetica"/>
              <a:cs typeface="Helvetica"/>
            </a:endParaRPr>
          </a:p>
        </p:txBody>
      </p:sp>
      <p:sp>
        <p:nvSpPr>
          <p:cNvPr id="95" name="TextBox 94"/>
          <p:cNvSpPr txBox="1"/>
          <p:nvPr/>
        </p:nvSpPr>
        <p:spPr>
          <a:xfrm>
            <a:off x="959684" y="1628214"/>
            <a:ext cx="1390321" cy="323165"/>
          </a:xfrm>
          <a:prstGeom prst="rect">
            <a:avLst/>
          </a:prstGeom>
          <a:noFill/>
        </p:spPr>
        <p:txBody>
          <a:bodyPr wrap="square" rtlCol="0">
            <a:spAutoFit/>
          </a:bodyPr>
          <a:lstStyle/>
          <a:p>
            <a:r>
              <a:rPr lang="en-US" sz="1500" dirty="0" smtClean="0">
                <a:latin typeface="Helvetica"/>
                <a:cs typeface="Helvetica"/>
              </a:rPr>
              <a:t>Rpd3/HDAC1</a:t>
            </a:r>
            <a:endParaRPr lang="en-US" sz="1500" dirty="0">
              <a:latin typeface="Helvetica"/>
              <a:cs typeface="Helvetica"/>
            </a:endParaRPr>
          </a:p>
        </p:txBody>
      </p:sp>
      <p:sp>
        <p:nvSpPr>
          <p:cNvPr id="96" name="TextBox 95"/>
          <p:cNvSpPr txBox="1"/>
          <p:nvPr/>
        </p:nvSpPr>
        <p:spPr>
          <a:xfrm>
            <a:off x="2657432" y="2082845"/>
            <a:ext cx="1390321" cy="323165"/>
          </a:xfrm>
          <a:prstGeom prst="rect">
            <a:avLst/>
          </a:prstGeom>
          <a:noFill/>
        </p:spPr>
        <p:txBody>
          <a:bodyPr wrap="square" rtlCol="0">
            <a:spAutoFit/>
          </a:bodyPr>
          <a:lstStyle/>
          <a:p>
            <a:r>
              <a:rPr lang="en-US" sz="1500" dirty="0" smtClean="0">
                <a:solidFill>
                  <a:schemeClr val="bg1"/>
                </a:solidFill>
                <a:latin typeface="Helvetica"/>
                <a:cs typeface="Helvetica"/>
              </a:rPr>
              <a:t>Gro</a:t>
            </a:r>
            <a:endParaRPr lang="en-US" sz="1500" dirty="0">
              <a:solidFill>
                <a:schemeClr val="bg1"/>
              </a:solidFill>
              <a:latin typeface="Helvetica"/>
              <a:cs typeface="Helvetica"/>
            </a:endParaRPr>
          </a:p>
        </p:txBody>
      </p:sp>
    </p:spTree>
    <p:extLst>
      <p:ext uri="{BB962C8B-B14F-4D97-AF65-F5344CB8AC3E}">
        <p14:creationId xmlns:p14="http://schemas.microsoft.com/office/powerpoint/2010/main" val="32814871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Oval 124"/>
          <p:cNvSpPr>
            <a:spLocks noChangeAspect="1"/>
          </p:cNvSpPr>
          <p:nvPr/>
        </p:nvSpPr>
        <p:spPr>
          <a:xfrm rot="15424829">
            <a:off x="5151090" y="780256"/>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6" name="Oval 125"/>
          <p:cNvSpPr>
            <a:spLocks noChangeAspect="1"/>
          </p:cNvSpPr>
          <p:nvPr/>
        </p:nvSpPr>
        <p:spPr>
          <a:xfrm rot="18257887">
            <a:off x="4944174" y="753064"/>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7" name="Oval 126"/>
          <p:cNvSpPr>
            <a:spLocks noChangeAspect="1"/>
          </p:cNvSpPr>
          <p:nvPr/>
        </p:nvSpPr>
        <p:spPr>
          <a:xfrm rot="3646298">
            <a:off x="5229571" y="765660"/>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8" name="Oval 127"/>
          <p:cNvSpPr>
            <a:spLocks noChangeAspect="1"/>
          </p:cNvSpPr>
          <p:nvPr/>
        </p:nvSpPr>
        <p:spPr>
          <a:xfrm rot="17222980">
            <a:off x="5034632" y="791158"/>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29" name="Oval 128"/>
          <p:cNvSpPr>
            <a:spLocks noChangeAspect="1"/>
          </p:cNvSpPr>
          <p:nvPr/>
        </p:nvSpPr>
        <p:spPr>
          <a:xfrm rot="16200000">
            <a:off x="4634810" y="588566"/>
            <a:ext cx="387493" cy="189549"/>
          </a:xfrm>
          <a:prstGeom prst="ellipse">
            <a:avLst/>
          </a:prstGeom>
          <a:solidFill>
            <a:srgbClr val="FF6600"/>
          </a:solidFill>
          <a:ln>
            <a:solidFill>
              <a:srgbClr val="FF6600"/>
            </a:solidFill>
          </a:ln>
          <a:effectLst/>
          <a:scene3d>
            <a:camera prst="perspectiveContrastingLeftFacing"/>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30" name="Straight Arrow Connector 129"/>
          <p:cNvCxnSpPr/>
          <p:nvPr/>
        </p:nvCxnSpPr>
        <p:spPr>
          <a:xfrm flipH="1">
            <a:off x="5286628" y="1707567"/>
            <a:ext cx="271726" cy="206987"/>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31" name="Oval 130"/>
          <p:cNvSpPr>
            <a:spLocks noChangeAspect="1"/>
          </p:cNvSpPr>
          <p:nvPr/>
        </p:nvSpPr>
        <p:spPr>
          <a:xfrm rot="15424829">
            <a:off x="5543000" y="1419473"/>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2" name="Oval 131"/>
          <p:cNvSpPr>
            <a:spLocks noChangeAspect="1"/>
          </p:cNvSpPr>
          <p:nvPr/>
        </p:nvSpPr>
        <p:spPr>
          <a:xfrm rot="18257887">
            <a:off x="5336084" y="1392281"/>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3" name="Oval 132"/>
          <p:cNvSpPr>
            <a:spLocks noChangeAspect="1"/>
          </p:cNvSpPr>
          <p:nvPr/>
        </p:nvSpPr>
        <p:spPr>
          <a:xfrm rot="3646298">
            <a:off x="5621481" y="1404877"/>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4" name="Oval 133"/>
          <p:cNvSpPr>
            <a:spLocks noChangeAspect="1"/>
          </p:cNvSpPr>
          <p:nvPr/>
        </p:nvSpPr>
        <p:spPr>
          <a:xfrm rot="17222980">
            <a:off x="5426542" y="1430375"/>
            <a:ext cx="491042" cy="79746"/>
          </a:xfrm>
          <a:prstGeom prst="ellipse">
            <a:avLst/>
          </a:prstGeom>
          <a:solidFill>
            <a:srgbClr val="000081"/>
          </a:solidFill>
          <a:ln>
            <a:solidFill>
              <a:srgbClr val="00008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36" name="Multiply 135"/>
          <p:cNvSpPr/>
          <p:nvPr/>
        </p:nvSpPr>
        <p:spPr>
          <a:xfrm rot="18151368">
            <a:off x="4868020" y="599819"/>
            <a:ext cx="409478" cy="205972"/>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Multiply 136"/>
          <p:cNvSpPr/>
          <p:nvPr/>
        </p:nvSpPr>
        <p:spPr>
          <a:xfrm rot="8124752">
            <a:off x="5335633" y="1605104"/>
            <a:ext cx="179768" cy="341766"/>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2" name="Straight Arrow Connector 171"/>
          <p:cNvCxnSpPr/>
          <p:nvPr/>
        </p:nvCxnSpPr>
        <p:spPr>
          <a:xfrm flipH="1">
            <a:off x="4858721" y="1039265"/>
            <a:ext cx="311324" cy="22338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73" name="Multiply 172"/>
          <p:cNvSpPr/>
          <p:nvPr/>
        </p:nvSpPr>
        <p:spPr>
          <a:xfrm rot="8134532">
            <a:off x="4951390" y="965445"/>
            <a:ext cx="179768" cy="341766"/>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53220" y="263637"/>
            <a:ext cx="5247364" cy="4729931"/>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270345" y="4594438"/>
            <a:ext cx="1415886" cy="369332"/>
          </a:xfrm>
          <a:prstGeom prst="rect">
            <a:avLst/>
          </a:prstGeom>
          <a:noFill/>
        </p:spPr>
        <p:txBody>
          <a:bodyPr wrap="square" rtlCol="0">
            <a:spAutoFit/>
          </a:bodyPr>
          <a:lstStyle/>
          <a:p>
            <a:r>
              <a:rPr lang="en-US" dirty="0" smtClean="0">
                <a:latin typeface="Helvetica"/>
                <a:cs typeface="Helvetica"/>
              </a:rPr>
              <a:t>Nucleus</a:t>
            </a:r>
            <a:endParaRPr lang="en-US" dirty="0">
              <a:latin typeface="Helvetica"/>
              <a:cs typeface="Helvetica"/>
            </a:endParaRPr>
          </a:p>
        </p:txBody>
      </p:sp>
      <p:sp>
        <p:nvSpPr>
          <p:cNvPr id="21" name="TextBox 20"/>
          <p:cNvSpPr txBox="1"/>
          <p:nvPr/>
        </p:nvSpPr>
        <p:spPr>
          <a:xfrm>
            <a:off x="2270345" y="4993568"/>
            <a:ext cx="1415886" cy="369332"/>
          </a:xfrm>
          <a:prstGeom prst="rect">
            <a:avLst/>
          </a:prstGeom>
          <a:noFill/>
        </p:spPr>
        <p:txBody>
          <a:bodyPr wrap="square" rtlCol="0">
            <a:spAutoFit/>
          </a:bodyPr>
          <a:lstStyle/>
          <a:p>
            <a:r>
              <a:rPr lang="en-US" dirty="0" smtClean="0">
                <a:latin typeface="Helvetica"/>
                <a:cs typeface="Helvetica"/>
              </a:rPr>
              <a:t>Cytoplasm</a:t>
            </a:r>
            <a:endParaRPr lang="en-US" dirty="0">
              <a:latin typeface="Helvetica"/>
              <a:cs typeface="Helvetica"/>
            </a:endParaRPr>
          </a:p>
        </p:txBody>
      </p:sp>
      <p:sp>
        <p:nvSpPr>
          <p:cNvPr id="22" name="TextBox 21"/>
          <p:cNvSpPr txBox="1"/>
          <p:nvPr/>
        </p:nvSpPr>
        <p:spPr>
          <a:xfrm>
            <a:off x="4168581" y="102054"/>
            <a:ext cx="1713698" cy="323165"/>
          </a:xfrm>
          <a:prstGeom prst="rect">
            <a:avLst/>
          </a:prstGeom>
          <a:noFill/>
        </p:spPr>
        <p:txBody>
          <a:bodyPr wrap="square" rtlCol="0">
            <a:spAutoFit/>
          </a:bodyPr>
          <a:lstStyle/>
          <a:p>
            <a:r>
              <a:rPr lang="en-US" sz="1500" dirty="0" smtClean="0">
                <a:latin typeface="Helvetica"/>
                <a:cs typeface="Helvetica"/>
              </a:rPr>
              <a:t>Import protein</a:t>
            </a:r>
            <a:endParaRPr lang="en-US" sz="1500" dirty="0">
              <a:latin typeface="Helvetica"/>
              <a:cs typeface="Helvetica"/>
            </a:endParaRPr>
          </a:p>
        </p:txBody>
      </p:sp>
      <p:sp>
        <p:nvSpPr>
          <p:cNvPr id="24" name="TextBox 23"/>
          <p:cNvSpPr txBox="1"/>
          <p:nvPr/>
        </p:nvSpPr>
        <p:spPr>
          <a:xfrm>
            <a:off x="5087010" y="577406"/>
            <a:ext cx="1390321" cy="323165"/>
          </a:xfrm>
          <a:prstGeom prst="rect">
            <a:avLst/>
          </a:prstGeom>
          <a:noFill/>
        </p:spPr>
        <p:txBody>
          <a:bodyPr wrap="square" rtlCol="0">
            <a:spAutoFit/>
          </a:bodyPr>
          <a:lstStyle/>
          <a:p>
            <a:r>
              <a:rPr lang="en-US" sz="1500" dirty="0" smtClean="0">
                <a:solidFill>
                  <a:schemeClr val="bg1"/>
                </a:solidFill>
                <a:latin typeface="Helvetica"/>
                <a:cs typeface="Helvetica"/>
              </a:rPr>
              <a:t>Gro</a:t>
            </a:r>
            <a:endParaRPr lang="en-US" sz="1500" dirty="0">
              <a:solidFill>
                <a:schemeClr val="bg1"/>
              </a:solidFill>
              <a:latin typeface="Helvetica"/>
              <a:cs typeface="Helvetica"/>
            </a:endParaRPr>
          </a:p>
        </p:txBody>
      </p:sp>
      <p:sp>
        <p:nvSpPr>
          <p:cNvPr id="25" name="Rectangle 24"/>
          <p:cNvSpPr/>
          <p:nvPr/>
        </p:nvSpPr>
        <p:spPr>
          <a:xfrm>
            <a:off x="5300584" y="1493748"/>
            <a:ext cx="3840517" cy="5083442"/>
          </a:xfrm>
          <a:prstGeom prst="rect">
            <a:avLst/>
          </a:prstGeom>
        </p:spPr>
        <p:txBody>
          <a:bodyPr wrap="square">
            <a:spAutoFit/>
          </a:bodyPr>
          <a:lstStyle/>
          <a:p>
            <a:pPr algn="ctr"/>
            <a:r>
              <a:rPr lang="en-US" sz="2400" b="1" dirty="0" smtClean="0">
                <a:latin typeface="Helvetica"/>
                <a:cs typeface="Helvetica"/>
              </a:rPr>
              <a:t>Gro</a:t>
            </a:r>
            <a:r>
              <a:rPr lang="en-US" sz="2400" b="1" baseline="30000" dirty="0" smtClean="0">
                <a:latin typeface="Helvetica"/>
                <a:cs typeface="Helvetica"/>
              </a:rPr>
              <a:t>ΔGP</a:t>
            </a:r>
          </a:p>
          <a:p>
            <a:pPr algn="ctr"/>
            <a:endParaRPr lang="en-US" sz="1700" b="1" baseline="30000" dirty="0" smtClean="0">
              <a:latin typeface="Helvetica"/>
              <a:cs typeface="Helvetica"/>
            </a:endParaRPr>
          </a:p>
          <a:p>
            <a:pPr marL="285750" indent="-285750">
              <a:buFont typeface="Arial"/>
              <a:buChar char="•"/>
            </a:pPr>
            <a:r>
              <a:rPr lang="en-US" sz="1700" dirty="0" smtClean="0">
                <a:latin typeface="Helvetica"/>
                <a:cs typeface="Helvetica"/>
              </a:rPr>
              <a:t>Overexpression in the embryo and wing display no phenotypes.</a:t>
            </a:r>
          </a:p>
          <a:p>
            <a:pPr marL="285750" indent="-285750">
              <a:buFont typeface="Arial"/>
              <a:buChar char="•"/>
            </a:pPr>
            <a:endParaRPr lang="en-US" sz="1700" dirty="0">
              <a:latin typeface="Helvetica"/>
              <a:cs typeface="Helvetica"/>
            </a:endParaRPr>
          </a:p>
          <a:p>
            <a:pPr marL="285750" indent="-285750">
              <a:buFont typeface="Arial"/>
              <a:buChar char="•"/>
            </a:pPr>
            <a:r>
              <a:rPr lang="en-US" sz="1700" dirty="0" smtClean="0">
                <a:latin typeface="Helvetica"/>
                <a:cs typeface="Helvetica"/>
              </a:rPr>
              <a:t>No affects on Gro target genes expression level observed when compared to W</a:t>
            </a:r>
            <a:r>
              <a:rPr lang="en-US" sz="1700" baseline="30000" dirty="0" smtClean="0">
                <a:latin typeface="Helvetica"/>
                <a:cs typeface="Helvetica"/>
              </a:rPr>
              <a:t>1118</a:t>
            </a:r>
            <a:r>
              <a:rPr lang="en-US" sz="1700" dirty="0" smtClean="0">
                <a:latin typeface="Helvetica"/>
                <a:cs typeface="Helvetica"/>
              </a:rPr>
              <a:t> control.</a:t>
            </a:r>
          </a:p>
          <a:p>
            <a:pPr marL="285750" indent="-285750">
              <a:buFont typeface="Arial"/>
              <a:buChar char="•"/>
            </a:pPr>
            <a:endParaRPr lang="en-US" sz="1700" dirty="0" smtClean="0">
              <a:solidFill>
                <a:srgbClr val="BF0000"/>
              </a:solidFill>
              <a:latin typeface="Helvetica"/>
              <a:cs typeface="Helvetica"/>
            </a:endParaRPr>
          </a:p>
          <a:p>
            <a:pPr marL="285750" indent="-285750">
              <a:buFont typeface="Arial"/>
              <a:buChar char="•"/>
            </a:pPr>
            <a:r>
              <a:rPr lang="en-US" sz="1700" dirty="0" smtClean="0">
                <a:solidFill>
                  <a:srgbClr val="BF0000"/>
                </a:solidFill>
                <a:latin typeface="Helvetica"/>
                <a:cs typeface="Helvetica"/>
              </a:rPr>
              <a:t>Found completely cytoplasm, suggesting a role in Gro nuclear import. </a:t>
            </a:r>
          </a:p>
          <a:p>
            <a:pPr marL="285750" indent="-285750">
              <a:buFont typeface="Arial"/>
              <a:buChar char="•"/>
            </a:pPr>
            <a:endParaRPr lang="en-US" sz="1700" dirty="0" smtClean="0">
              <a:solidFill>
                <a:srgbClr val="BF0000"/>
              </a:solidFill>
              <a:latin typeface="Helvetica"/>
              <a:cs typeface="Helvetica"/>
            </a:endParaRPr>
          </a:p>
          <a:p>
            <a:pPr marL="285750" indent="-285750">
              <a:buFont typeface="Arial"/>
              <a:buChar char="•"/>
            </a:pPr>
            <a:r>
              <a:rPr lang="en-US" sz="1700" dirty="0" smtClean="0">
                <a:solidFill>
                  <a:srgbClr val="BF0000"/>
                </a:solidFill>
                <a:latin typeface="Helvetica"/>
                <a:cs typeface="Helvetica"/>
              </a:rPr>
              <a:t>This variant could not rescue in a </a:t>
            </a:r>
            <a:r>
              <a:rPr lang="en-US" sz="1700" i="1" dirty="0" smtClean="0">
                <a:solidFill>
                  <a:srgbClr val="BF0000"/>
                </a:solidFill>
                <a:latin typeface="Helvetica"/>
                <a:cs typeface="Helvetica"/>
              </a:rPr>
              <a:t>gro</a:t>
            </a:r>
            <a:r>
              <a:rPr lang="en-US" sz="1700" dirty="0" smtClean="0">
                <a:solidFill>
                  <a:srgbClr val="BF0000"/>
                </a:solidFill>
                <a:latin typeface="Helvetica"/>
                <a:cs typeface="Helvetica"/>
              </a:rPr>
              <a:t> null and hypomorph background, </a:t>
            </a:r>
            <a:r>
              <a:rPr lang="en-US" sz="1700" dirty="0">
                <a:solidFill>
                  <a:srgbClr val="BF0000"/>
                </a:solidFill>
                <a:latin typeface="Helvetica"/>
                <a:cs typeface="Helvetica"/>
              </a:rPr>
              <a:t>implying that the </a:t>
            </a:r>
            <a:r>
              <a:rPr lang="en-US" sz="1700" dirty="0" smtClean="0">
                <a:solidFill>
                  <a:srgbClr val="BF0000"/>
                </a:solidFill>
                <a:latin typeface="Arial"/>
                <a:cs typeface="Arial"/>
              </a:rPr>
              <a:t>GP </a:t>
            </a:r>
            <a:r>
              <a:rPr lang="en-US" sz="1700" dirty="0">
                <a:solidFill>
                  <a:srgbClr val="BF0000"/>
                </a:solidFill>
                <a:latin typeface="Arial"/>
                <a:cs typeface="Arial"/>
              </a:rPr>
              <a:t>domain is ESSENTIAL for viability</a:t>
            </a:r>
            <a:r>
              <a:rPr lang="en-US" sz="1700" dirty="0">
                <a:solidFill>
                  <a:srgbClr val="800000"/>
                </a:solidFill>
                <a:latin typeface="Helvetica"/>
                <a:cs typeface="Helvetica"/>
              </a:rPr>
              <a:t>.</a:t>
            </a:r>
          </a:p>
          <a:p>
            <a:endParaRPr lang="en-US" sz="1700" dirty="0">
              <a:latin typeface="Helvetica"/>
              <a:cs typeface="Helvetica"/>
            </a:endParaRPr>
          </a:p>
          <a:p>
            <a:pPr marL="285750" indent="-285750">
              <a:buFont typeface="Arial"/>
              <a:buChar char="•"/>
            </a:pPr>
            <a:r>
              <a:rPr lang="en-US" sz="1700" dirty="0" smtClean="0">
                <a:latin typeface="Helvetica"/>
                <a:cs typeface="Helvetica"/>
              </a:rPr>
              <a:t>Critical for Gro function</a:t>
            </a:r>
            <a:endParaRPr lang="en-US" sz="1700" dirty="0">
              <a:latin typeface="Helvetica"/>
              <a:cs typeface="Helvetica"/>
            </a:endParaRPr>
          </a:p>
        </p:txBody>
      </p:sp>
    </p:spTree>
    <p:extLst>
      <p:ext uri="{BB962C8B-B14F-4D97-AF65-F5344CB8AC3E}">
        <p14:creationId xmlns:p14="http://schemas.microsoft.com/office/powerpoint/2010/main" val="22868608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9" name="Picture 178"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604482" y="2755237"/>
            <a:ext cx="771083" cy="451178"/>
          </a:xfrm>
          <a:prstGeom prst="rect">
            <a:avLst/>
          </a:prstGeom>
        </p:spPr>
      </p:pic>
      <p:pic>
        <p:nvPicPr>
          <p:cNvPr id="180" name="Picture 179"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1324053" y="2755897"/>
            <a:ext cx="771083" cy="451178"/>
          </a:xfrm>
          <a:prstGeom prst="rect">
            <a:avLst/>
          </a:prstGeom>
        </p:spPr>
      </p:pic>
      <p:pic>
        <p:nvPicPr>
          <p:cNvPr id="181" name="Picture 180"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2088702" y="2755897"/>
            <a:ext cx="771083" cy="451178"/>
          </a:xfrm>
          <a:prstGeom prst="rect">
            <a:avLst/>
          </a:prstGeom>
        </p:spPr>
      </p:pic>
      <p:sp>
        <p:nvSpPr>
          <p:cNvPr id="182" name="Oval 181"/>
          <p:cNvSpPr>
            <a:spLocks noChangeAspect="1"/>
          </p:cNvSpPr>
          <p:nvPr/>
        </p:nvSpPr>
        <p:spPr>
          <a:xfrm>
            <a:off x="1611264" y="3166975"/>
            <a:ext cx="209516" cy="34026"/>
          </a:xfrm>
          <a:prstGeom prst="ellipse">
            <a:avLst/>
          </a:prstGeom>
          <a:solidFill>
            <a:schemeClr val="tx1">
              <a:lumMod val="95000"/>
              <a:lumOff val="5000"/>
            </a:schemeClr>
          </a:solidFill>
          <a:ln>
            <a:solidFill>
              <a:schemeClr val="tx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83" name="Picture 182"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2825017" y="2755897"/>
            <a:ext cx="771083" cy="451178"/>
          </a:xfrm>
          <a:prstGeom prst="rect">
            <a:avLst/>
          </a:prstGeom>
        </p:spPr>
      </p:pic>
      <p:pic>
        <p:nvPicPr>
          <p:cNvPr id="184" name="Picture 183"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3523605" y="2755237"/>
            <a:ext cx="771083" cy="451178"/>
          </a:xfrm>
          <a:prstGeom prst="rect">
            <a:avLst/>
          </a:prstGeom>
        </p:spPr>
      </p:pic>
      <p:sp>
        <p:nvSpPr>
          <p:cNvPr id="185" name="Oval 184"/>
          <p:cNvSpPr>
            <a:spLocks noChangeAspect="1"/>
          </p:cNvSpPr>
          <p:nvPr/>
        </p:nvSpPr>
        <p:spPr>
          <a:xfrm rot="4247464" flipH="1" flipV="1">
            <a:off x="1420775" y="2893531"/>
            <a:ext cx="498028" cy="146641"/>
          </a:xfrm>
          <a:prstGeom prst="ellipse">
            <a:avLst/>
          </a:prstGeom>
          <a:solidFill>
            <a:srgbClr val="800000"/>
          </a:solidFill>
          <a:ln>
            <a:solidFill>
              <a:srgbClr val="800000"/>
            </a:solidFill>
          </a:ln>
          <a:effectLst/>
          <a:scene3d>
            <a:camera prst="isometricBottom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88" name="Oval 187"/>
          <p:cNvSpPr>
            <a:spLocks noChangeAspect="1"/>
          </p:cNvSpPr>
          <p:nvPr/>
        </p:nvSpPr>
        <p:spPr>
          <a:xfrm rot="15424829">
            <a:off x="1568750" y="2666664"/>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89" name="Oval 188"/>
          <p:cNvSpPr>
            <a:spLocks noChangeAspect="1"/>
          </p:cNvSpPr>
          <p:nvPr/>
        </p:nvSpPr>
        <p:spPr>
          <a:xfrm rot="18257887">
            <a:off x="1361834" y="2639472"/>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90" name="Oval 189"/>
          <p:cNvSpPr>
            <a:spLocks noChangeAspect="1"/>
          </p:cNvSpPr>
          <p:nvPr/>
        </p:nvSpPr>
        <p:spPr>
          <a:xfrm rot="3646298">
            <a:off x="1647231" y="2652068"/>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91" name="Oval 190"/>
          <p:cNvSpPr>
            <a:spLocks noChangeAspect="1"/>
          </p:cNvSpPr>
          <p:nvPr/>
        </p:nvSpPr>
        <p:spPr>
          <a:xfrm rot="17222980">
            <a:off x="1452292" y="2677566"/>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93" name="Oval 192"/>
          <p:cNvSpPr>
            <a:spLocks noChangeAspect="1"/>
          </p:cNvSpPr>
          <p:nvPr/>
        </p:nvSpPr>
        <p:spPr>
          <a:xfrm rot="17413233">
            <a:off x="1488357" y="2215792"/>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95" name="Oval 194"/>
          <p:cNvSpPr>
            <a:spLocks noChangeAspect="1"/>
          </p:cNvSpPr>
          <p:nvPr/>
        </p:nvSpPr>
        <p:spPr>
          <a:xfrm rot="3300549">
            <a:off x="2597254" y="2022651"/>
            <a:ext cx="590806" cy="233896"/>
          </a:xfrm>
          <a:prstGeom prst="ellipse">
            <a:avLst/>
          </a:prstGeom>
          <a:solidFill>
            <a:srgbClr val="450405"/>
          </a:solidFill>
          <a:ln>
            <a:solidFill>
              <a:srgbClr val="450405"/>
            </a:solidFill>
          </a:ln>
          <a:effectLst/>
          <a:scene3d>
            <a:camera prst="isometricTopUp"/>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96" name="Oval 195"/>
          <p:cNvSpPr>
            <a:spLocks noChangeAspect="1"/>
          </p:cNvSpPr>
          <p:nvPr/>
        </p:nvSpPr>
        <p:spPr>
          <a:xfrm rot="15341324">
            <a:off x="2668311" y="2101443"/>
            <a:ext cx="224037" cy="382756"/>
          </a:xfrm>
          <a:prstGeom prst="ellipse">
            <a:avLst/>
          </a:prstGeom>
          <a:solidFill>
            <a:srgbClr val="4AC309"/>
          </a:solidFill>
          <a:ln>
            <a:solidFill>
              <a:srgbClr val="4AC309"/>
            </a:solidFill>
          </a:ln>
          <a:effectLst/>
          <a:scene3d>
            <a:camera prst="isometricLeft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7" name="Oval 196"/>
          <p:cNvSpPr>
            <a:spLocks noChangeAspect="1"/>
          </p:cNvSpPr>
          <p:nvPr/>
        </p:nvSpPr>
        <p:spPr>
          <a:xfrm rot="16435117">
            <a:off x="2778910" y="2067334"/>
            <a:ext cx="470165" cy="229989"/>
          </a:xfrm>
          <a:prstGeom prst="ellipse">
            <a:avLst/>
          </a:prstGeom>
          <a:solidFill>
            <a:schemeClr val="bg2">
              <a:lumMod val="25000"/>
            </a:schemeClr>
          </a:solidFill>
          <a:ln>
            <a:solidFill>
              <a:schemeClr val="bg2">
                <a:lumMod val="25000"/>
              </a:schemeClr>
            </a:solidFill>
          </a:ln>
          <a:effectLst/>
          <a:scene3d>
            <a:camera prst="perspectiveContrastingLeftFacing"/>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8" name="Oval 197"/>
          <p:cNvSpPr>
            <a:spLocks noChangeAspect="1"/>
          </p:cNvSpPr>
          <p:nvPr/>
        </p:nvSpPr>
        <p:spPr>
          <a:xfrm rot="16167600">
            <a:off x="2838916" y="2110980"/>
            <a:ext cx="276127" cy="282577"/>
          </a:xfrm>
          <a:prstGeom prst="ellipse">
            <a:avLst/>
          </a:prstGeom>
          <a:solidFill>
            <a:srgbClr val="17D1CF"/>
          </a:solidFill>
          <a:ln>
            <a:solidFill>
              <a:srgbClr val="17D1CF"/>
            </a:solidFill>
          </a:ln>
          <a:effectLst/>
          <a:scene3d>
            <a:camera prst="isometricOffAxis1Righ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9" name="Oval 198"/>
          <p:cNvSpPr>
            <a:spLocks noChangeAspect="1"/>
          </p:cNvSpPr>
          <p:nvPr/>
        </p:nvSpPr>
        <p:spPr>
          <a:xfrm rot="16341866">
            <a:off x="2855951" y="2159933"/>
            <a:ext cx="330866" cy="246652"/>
          </a:xfrm>
          <a:prstGeom prst="ellipse">
            <a:avLst/>
          </a:prstGeom>
          <a:solidFill>
            <a:srgbClr val="F4E628"/>
          </a:solidFill>
          <a:ln>
            <a:solidFill>
              <a:srgbClr val="F4E628"/>
            </a:solidFill>
          </a:ln>
          <a:effectLst/>
          <a:scene3d>
            <a:camera prst="isometricOffAxis1Lef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00" name="Straight Connector 199"/>
          <p:cNvCxnSpPr/>
          <p:nvPr/>
        </p:nvCxnSpPr>
        <p:spPr>
          <a:xfrm flipH="1">
            <a:off x="1011012" y="2695643"/>
            <a:ext cx="8407" cy="488345"/>
          </a:xfrm>
          <a:prstGeom prst="line">
            <a:avLst/>
          </a:prstGeom>
          <a:ln>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sp>
        <p:nvSpPr>
          <p:cNvPr id="201" name="Oval 200"/>
          <p:cNvSpPr>
            <a:spLocks noChangeAspect="1"/>
          </p:cNvSpPr>
          <p:nvPr/>
        </p:nvSpPr>
        <p:spPr>
          <a:xfrm rot="15424829">
            <a:off x="2109464" y="2699726"/>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02" name="Oval 201"/>
          <p:cNvSpPr>
            <a:spLocks noChangeAspect="1"/>
          </p:cNvSpPr>
          <p:nvPr/>
        </p:nvSpPr>
        <p:spPr>
          <a:xfrm rot="18257887">
            <a:off x="1902548" y="2672534"/>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03" name="Oval 202"/>
          <p:cNvSpPr>
            <a:spLocks noChangeAspect="1"/>
          </p:cNvSpPr>
          <p:nvPr/>
        </p:nvSpPr>
        <p:spPr>
          <a:xfrm rot="3646298">
            <a:off x="2187945" y="2685130"/>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04" name="Oval 203"/>
          <p:cNvSpPr>
            <a:spLocks noChangeAspect="1"/>
          </p:cNvSpPr>
          <p:nvPr/>
        </p:nvSpPr>
        <p:spPr>
          <a:xfrm rot="17222980">
            <a:off x="1993006" y="2710628"/>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09" name="Oval 208"/>
          <p:cNvSpPr>
            <a:spLocks noChangeAspect="1"/>
          </p:cNvSpPr>
          <p:nvPr/>
        </p:nvSpPr>
        <p:spPr>
          <a:xfrm rot="17413233">
            <a:off x="2016073" y="2219997"/>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212" name="Straight Arrow Connector 211"/>
          <p:cNvCxnSpPr/>
          <p:nvPr/>
        </p:nvCxnSpPr>
        <p:spPr>
          <a:xfrm flipH="1">
            <a:off x="753717" y="2702992"/>
            <a:ext cx="276529"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pic>
        <p:nvPicPr>
          <p:cNvPr id="230" name="Picture 229" descr="dinucleosome.tiff"/>
          <p:cNvPicPr>
            <a:picLocks noChangeAspect="1"/>
          </p:cNvPicPr>
          <p:nvPr/>
        </p:nvPicPr>
        <p:blipFill>
          <a:blip r:embed="rId2" cstate="email">
            <a:extLst>
              <a:ext uri="{28A0092B-C50C-407E-A947-70E740481C1C}">
                <a14:useLocalDpi xmlns:a14="http://schemas.microsoft.com/office/drawing/2010/main"/>
              </a:ext>
            </a:extLst>
          </a:blip>
          <a:srcRect l="6316" t="3871" b="10968"/>
          <a:stretch>
            <a:fillRect/>
          </a:stretch>
        </p:blipFill>
        <p:spPr>
          <a:xfrm>
            <a:off x="4270557" y="2755237"/>
            <a:ext cx="771083" cy="451178"/>
          </a:xfrm>
          <a:prstGeom prst="rect">
            <a:avLst/>
          </a:prstGeom>
        </p:spPr>
      </p:pic>
      <p:cxnSp>
        <p:nvCxnSpPr>
          <p:cNvPr id="231" name="Straight Arrow Connector 230"/>
          <p:cNvCxnSpPr/>
          <p:nvPr/>
        </p:nvCxnSpPr>
        <p:spPr>
          <a:xfrm flipH="1">
            <a:off x="2494289" y="2424721"/>
            <a:ext cx="227757" cy="195192"/>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232" name="Multiply 231"/>
          <p:cNvSpPr/>
          <p:nvPr/>
        </p:nvSpPr>
        <p:spPr>
          <a:xfrm rot="19420067">
            <a:off x="2541853" y="2317614"/>
            <a:ext cx="176766" cy="351588"/>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1" name="Oval 250"/>
          <p:cNvSpPr>
            <a:spLocks noChangeAspect="1"/>
          </p:cNvSpPr>
          <p:nvPr/>
        </p:nvSpPr>
        <p:spPr>
          <a:xfrm rot="15424829">
            <a:off x="2649889" y="2705872"/>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2" name="Oval 251"/>
          <p:cNvSpPr>
            <a:spLocks noChangeAspect="1"/>
          </p:cNvSpPr>
          <p:nvPr/>
        </p:nvSpPr>
        <p:spPr>
          <a:xfrm rot="18257887">
            <a:off x="2442973" y="2678680"/>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3" name="Oval 252"/>
          <p:cNvSpPr>
            <a:spLocks noChangeAspect="1"/>
          </p:cNvSpPr>
          <p:nvPr/>
        </p:nvSpPr>
        <p:spPr>
          <a:xfrm rot="17222980">
            <a:off x="2533431" y="2716774"/>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55" name="Oval 254"/>
          <p:cNvSpPr>
            <a:spLocks noChangeAspect="1"/>
          </p:cNvSpPr>
          <p:nvPr/>
        </p:nvSpPr>
        <p:spPr>
          <a:xfrm rot="3646298">
            <a:off x="2727363" y="2676145"/>
            <a:ext cx="491042" cy="79746"/>
          </a:xfrm>
          <a:prstGeom prst="ellipse">
            <a:avLst/>
          </a:prstGeom>
          <a:solidFill>
            <a:srgbClr val="D11E9D"/>
          </a:solidFill>
          <a:ln>
            <a:solidFill>
              <a:srgbClr val="D11E9D"/>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256" name="Straight Connector 255"/>
          <p:cNvCxnSpPr/>
          <p:nvPr/>
        </p:nvCxnSpPr>
        <p:spPr>
          <a:xfrm flipH="1">
            <a:off x="1124115" y="2307992"/>
            <a:ext cx="310346" cy="255956"/>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042890" y="2497524"/>
            <a:ext cx="152400" cy="15240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8" name="Multiply 267"/>
          <p:cNvSpPr/>
          <p:nvPr/>
        </p:nvSpPr>
        <p:spPr>
          <a:xfrm rot="19420067">
            <a:off x="1207828" y="2219003"/>
            <a:ext cx="176766" cy="351588"/>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a:spLocks noChangeAspect="1"/>
          </p:cNvSpPr>
          <p:nvPr/>
        </p:nvSpPr>
        <p:spPr>
          <a:xfrm>
            <a:off x="52387" y="155484"/>
            <a:ext cx="5247364" cy="4729931"/>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2126453" y="4463044"/>
            <a:ext cx="1415886" cy="369332"/>
          </a:xfrm>
          <a:prstGeom prst="rect">
            <a:avLst/>
          </a:prstGeom>
          <a:noFill/>
        </p:spPr>
        <p:txBody>
          <a:bodyPr wrap="square" rtlCol="0">
            <a:spAutoFit/>
          </a:bodyPr>
          <a:lstStyle/>
          <a:p>
            <a:r>
              <a:rPr lang="en-US" dirty="0" smtClean="0">
                <a:latin typeface="Helvetica"/>
                <a:cs typeface="Helvetica"/>
              </a:rPr>
              <a:t>Nucleus</a:t>
            </a:r>
            <a:endParaRPr lang="en-US" dirty="0">
              <a:latin typeface="Helvetica"/>
              <a:cs typeface="Helvetica"/>
            </a:endParaRPr>
          </a:p>
        </p:txBody>
      </p:sp>
      <p:sp>
        <p:nvSpPr>
          <p:cNvPr id="41" name="TextBox 40"/>
          <p:cNvSpPr txBox="1"/>
          <p:nvPr/>
        </p:nvSpPr>
        <p:spPr>
          <a:xfrm>
            <a:off x="2031285" y="4885415"/>
            <a:ext cx="1415886" cy="369332"/>
          </a:xfrm>
          <a:prstGeom prst="rect">
            <a:avLst/>
          </a:prstGeom>
          <a:noFill/>
        </p:spPr>
        <p:txBody>
          <a:bodyPr wrap="square" rtlCol="0">
            <a:spAutoFit/>
          </a:bodyPr>
          <a:lstStyle/>
          <a:p>
            <a:r>
              <a:rPr lang="en-US" dirty="0" smtClean="0">
                <a:latin typeface="Helvetica"/>
                <a:cs typeface="Helvetica"/>
              </a:rPr>
              <a:t>Cytoplasm</a:t>
            </a:r>
            <a:endParaRPr lang="en-US" dirty="0">
              <a:latin typeface="Helvetica"/>
              <a:cs typeface="Helvetica"/>
            </a:endParaRPr>
          </a:p>
        </p:txBody>
      </p:sp>
      <p:sp>
        <p:nvSpPr>
          <p:cNvPr id="42" name="TextBox 41"/>
          <p:cNvSpPr txBox="1"/>
          <p:nvPr/>
        </p:nvSpPr>
        <p:spPr>
          <a:xfrm>
            <a:off x="2047435" y="1616771"/>
            <a:ext cx="2618940" cy="323165"/>
          </a:xfrm>
          <a:prstGeom prst="rect">
            <a:avLst/>
          </a:prstGeom>
          <a:noFill/>
        </p:spPr>
        <p:txBody>
          <a:bodyPr wrap="square" rtlCol="0">
            <a:spAutoFit/>
          </a:bodyPr>
          <a:lstStyle/>
          <a:p>
            <a:r>
              <a:rPr lang="en-US" sz="1500" dirty="0" smtClean="0">
                <a:latin typeface="Helvetica"/>
                <a:cs typeface="Helvetica"/>
              </a:rPr>
              <a:t>Repressosome complex</a:t>
            </a:r>
            <a:endParaRPr lang="en-US" sz="1500" dirty="0">
              <a:latin typeface="Helvetica"/>
              <a:cs typeface="Helvetica"/>
            </a:endParaRPr>
          </a:p>
        </p:txBody>
      </p:sp>
      <p:sp>
        <p:nvSpPr>
          <p:cNvPr id="43" name="TextBox 42"/>
          <p:cNvSpPr txBox="1"/>
          <p:nvPr/>
        </p:nvSpPr>
        <p:spPr>
          <a:xfrm>
            <a:off x="846578" y="1951296"/>
            <a:ext cx="1390321" cy="323165"/>
          </a:xfrm>
          <a:prstGeom prst="rect">
            <a:avLst/>
          </a:prstGeom>
          <a:noFill/>
        </p:spPr>
        <p:txBody>
          <a:bodyPr wrap="square" rtlCol="0">
            <a:spAutoFit/>
          </a:bodyPr>
          <a:lstStyle/>
          <a:p>
            <a:r>
              <a:rPr lang="en-US" sz="1500" dirty="0" smtClean="0">
                <a:latin typeface="Helvetica"/>
                <a:cs typeface="Helvetica"/>
              </a:rPr>
              <a:t>Rpd3/HDAC1</a:t>
            </a:r>
            <a:endParaRPr lang="en-US" sz="1500" dirty="0">
              <a:latin typeface="Helvetica"/>
              <a:cs typeface="Helvetica"/>
            </a:endParaRPr>
          </a:p>
        </p:txBody>
      </p:sp>
      <p:sp>
        <p:nvSpPr>
          <p:cNvPr id="44" name="TextBox 43"/>
          <p:cNvSpPr txBox="1"/>
          <p:nvPr/>
        </p:nvSpPr>
        <p:spPr>
          <a:xfrm>
            <a:off x="2026885" y="2547070"/>
            <a:ext cx="1390321" cy="323165"/>
          </a:xfrm>
          <a:prstGeom prst="rect">
            <a:avLst/>
          </a:prstGeom>
          <a:noFill/>
        </p:spPr>
        <p:txBody>
          <a:bodyPr wrap="square" rtlCol="0">
            <a:spAutoFit/>
          </a:bodyPr>
          <a:lstStyle/>
          <a:p>
            <a:r>
              <a:rPr lang="en-US" sz="1500" dirty="0" smtClean="0">
                <a:solidFill>
                  <a:schemeClr val="bg1"/>
                </a:solidFill>
                <a:latin typeface="Helvetica"/>
                <a:cs typeface="Helvetica"/>
              </a:rPr>
              <a:t>Gro</a:t>
            </a:r>
            <a:endParaRPr lang="en-US" sz="1500" dirty="0">
              <a:solidFill>
                <a:schemeClr val="bg1"/>
              </a:solidFill>
              <a:latin typeface="Helvetica"/>
              <a:cs typeface="Helvetica"/>
            </a:endParaRPr>
          </a:p>
        </p:txBody>
      </p:sp>
      <p:sp>
        <p:nvSpPr>
          <p:cNvPr id="45" name="Rectangle 44"/>
          <p:cNvSpPr/>
          <p:nvPr/>
        </p:nvSpPr>
        <p:spPr>
          <a:xfrm>
            <a:off x="5041641" y="0"/>
            <a:ext cx="4102360" cy="6170919"/>
          </a:xfrm>
          <a:prstGeom prst="rect">
            <a:avLst/>
          </a:prstGeom>
        </p:spPr>
        <p:txBody>
          <a:bodyPr wrap="square">
            <a:spAutoFit/>
          </a:bodyPr>
          <a:lstStyle/>
          <a:p>
            <a:pPr algn="ctr"/>
            <a:r>
              <a:rPr lang="en-US" sz="2400" b="1" dirty="0" smtClean="0">
                <a:latin typeface="Helvetica"/>
                <a:cs typeface="Helvetica"/>
              </a:rPr>
              <a:t>Gro</a:t>
            </a:r>
            <a:r>
              <a:rPr lang="en-US" sz="2400" b="1" baseline="30000" dirty="0" smtClean="0">
                <a:latin typeface="Helvetica"/>
                <a:cs typeface="Helvetica"/>
              </a:rPr>
              <a:t>ΔCcN</a:t>
            </a:r>
          </a:p>
          <a:p>
            <a:pPr algn="ctr"/>
            <a:endParaRPr lang="en-US" sz="2400" b="1" baseline="30000" dirty="0" smtClean="0">
              <a:latin typeface="Helvetica"/>
              <a:cs typeface="Helvetica"/>
            </a:endParaRPr>
          </a:p>
          <a:p>
            <a:pPr marL="285750" indent="-285750">
              <a:buFont typeface="Arial"/>
              <a:buChar char="•"/>
            </a:pPr>
            <a:r>
              <a:rPr lang="en-US" sz="1700" dirty="0" smtClean="0">
                <a:latin typeface="Helvetica"/>
                <a:cs typeface="Helvetica"/>
              </a:rPr>
              <a:t>Overexpression in the embryo and wing display minor phenotypes, similar to weak </a:t>
            </a:r>
            <a:r>
              <a:rPr lang="en-US" sz="1700" i="1" dirty="0" smtClean="0">
                <a:latin typeface="Helvetica"/>
                <a:cs typeface="Helvetica"/>
              </a:rPr>
              <a:t>gro</a:t>
            </a:r>
            <a:r>
              <a:rPr lang="en-US" sz="1700" dirty="0" smtClean="0">
                <a:latin typeface="Helvetica"/>
                <a:cs typeface="Helvetica"/>
              </a:rPr>
              <a:t> mutant alleles found.</a:t>
            </a:r>
          </a:p>
          <a:p>
            <a:pPr marL="285750" indent="-285750">
              <a:buFont typeface="Arial"/>
              <a:buChar char="•"/>
            </a:pPr>
            <a:endParaRPr lang="en-US" sz="1700" dirty="0">
              <a:latin typeface="Helvetica"/>
              <a:cs typeface="Helvetica"/>
            </a:endParaRPr>
          </a:p>
          <a:p>
            <a:pPr marL="285750" indent="-285750">
              <a:buFont typeface="Arial"/>
              <a:buChar char="•"/>
            </a:pPr>
            <a:r>
              <a:rPr lang="en-US" sz="1700" dirty="0" smtClean="0">
                <a:latin typeface="Helvetica"/>
                <a:cs typeface="Helvetica"/>
              </a:rPr>
              <a:t>Slight activation on expression levels for Gro target genes observed. </a:t>
            </a:r>
          </a:p>
          <a:p>
            <a:pPr marL="285750" indent="-285750">
              <a:buFont typeface="Arial"/>
              <a:buChar char="•"/>
            </a:pPr>
            <a:endParaRPr lang="en-US" sz="1700" dirty="0" smtClean="0">
              <a:solidFill>
                <a:srgbClr val="BF0000"/>
              </a:solidFill>
              <a:latin typeface="Helvetica"/>
              <a:cs typeface="Helvetica"/>
            </a:endParaRPr>
          </a:p>
          <a:p>
            <a:pPr marL="285750" indent="-285750">
              <a:buFont typeface="Arial"/>
              <a:buChar char="•"/>
            </a:pPr>
            <a:r>
              <a:rPr lang="en-US" sz="1700" dirty="0" smtClean="0">
                <a:solidFill>
                  <a:srgbClr val="BF0000"/>
                </a:solidFill>
                <a:latin typeface="Helvetica"/>
                <a:cs typeface="Helvetica"/>
              </a:rPr>
              <a:t>Found primarily nuclear, thus not involved in Gro nuclear import.</a:t>
            </a:r>
          </a:p>
          <a:p>
            <a:pPr marL="285750" indent="-285750">
              <a:buFont typeface="Arial"/>
              <a:buChar char="•"/>
            </a:pPr>
            <a:endParaRPr lang="en-US" sz="1700" dirty="0" smtClean="0">
              <a:solidFill>
                <a:srgbClr val="BF0000"/>
              </a:solidFill>
              <a:latin typeface="Helvetica"/>
              <a:cs typeface="Helvetica"/>
            </a:endParaRPr>
          </a:p>
          <a:p>
            <a:pPr marL="285750" indent="-285750">
              <a:buFont typeface="Arial"/>
              <a:buChar char="•"/>
            </a:pPr>
            <a:r>
              <a:rPr lang="en-US" sz="1700" dirty="0" smtClean="0">
                <a:solidFill>
                  <a:srgbClr val="BF0000"/>
                </a:solidFill>
                <a:latin typeface="Helvetica"/>
                <a:cs typeface="Helvetica"/>
              </a:rPr>
              <a:t>This variant could not rescue in a </a:t>
            </a:r>
            <a:r>
              <a:rPr lang="en-US" sz="1700" i="1" dirty="0" smtClean="0">
                <a:solidFill>
                  <a:srgbClr val="BF0000"/>
                </a:solidFill>
                <a:latin typeface="Helvetica"/>
                <a:cs typeface="Helvetica"/>
              </a:rPr>
              <a:t>gro</a:t>
            </a:r>
            <a:r>
              <a:rPr lang="en-US" sz="1700" dirty="0" smtClean="0">
                <a:solidFill>
                  <a:srgbClr val="BF0000"/>
                </a:solidFill>
                <a:latin typeface="Helvetica"/>
                <a:cs typeface="Helvetica"/>
              </a:rPr>
              <a:t> null and hypomorph background, implying that the </a:t>
            </a:r>
            <a:r>
              <a:rPr lang="en-US" sz="1600" dirty="0" smtClean="0">
                <a:solidFill>
                  <a:srgbClr val="BF0000"/>
                </a:solidFill>
                <a:latin typeface="Arial"/>
                <a:cs typeface="Arial"/>
              </a:rPr>
              <a:t>CcN domain is </a:t>
            </a:r>
            <a:r>
              <a:rPr lang="en-US" sz="1600" dirty="0">
                <a:solidFill>
                  <a:srgbClr val="BF0000"/>
                </a:solidFill>
                <a:latin typeface="Arial"/>
                <a:cs typeface="Arial"/>
              </a:rPr>
              <a:t>ESSENTIAL for viability</a:t>
            </a:r>
            <a:r>
              <a:rPr lang="en-US" sz="1700" dirty="0" smtClean="0">
                <a:solidFill>
                  <a:srgbClr val="BF0000"/>
                </a:solidFill>
                <a:latin typeface="Helvetica"/>
                <a:cs typeface="Helvetica"/>
              </a:rPr>
              <a:t>.</a:t>
            </a:r>
          </a:p>
          <a:p>
            <a:pPr marL="285750" indent="-285750">
              <a:buFont typeface="Arial"/>
              <a:buChar char="•"/>
            </a:pPr>
            <a:endParaRPr lang="en-US" sz="1700" dirty="0" smtClean="0">
              <a:solidFill>
                <a:srgbClr val="BF0000"/>
              </a:solidFill>
              <a:latin typeface="Helvetica"/>
              <a:cs typeface="Helvetica"/>
            </a:endParaRPr>
          </a:p>
          <a:p>
            <a:pPr marL="285750" indent="-285750">
              <a:buFont typeface="Arial"/>
              <a:buChar char="•"/>
            </a:pPr>
            <a:r>
              <a:rPr lang="en-US" sz="1600" dirty="0" smtClean="0">
                <a:solidFill>
                  <a:srgbClr val="BF0000"/>
                </a:solidFill>
                <a:latin typeface="Arial"/>
                <a:cs typeface="Arial"/>
              </a:rPr>
              <a:t>Why can’t this variant repress?</a:t>
            </a:r>
          </a:p>
          <a:p>
            <a:pPr marL="285750" indent="-285750">
              <a:buFont typeface="Arial"/>
              <a:buChar char="•"/>
            </a:pPr>
            <a:r>
              <a:rPr lang="en-US" sz="1600" dirty="0">
                <a:solidFill>
                  <a:srgbClr val="BF0000"/>
                </a:solidFill>
                <a:latin typeface="Arial"/>
                <a:cs typeface="Arial"/>
              </a:rPr>
              <a:t>U</a:t>
            </a:r>
            <a:r>
              <a:rPr lang="en-US" sz="1600" dirty="0" smtClean="0">
                <a:solidFill>
                  <a:srgbClr val="BF0000"/>
                </a:solidFill>
                <a:latin typeface="Arial"/>
                <a:cs typeface="Arial"/>
              </a:rPr>
              <a:t>ncharacterized essential function</a:t>
            </a:r>
          </a:p>
          <a:p>
            <a:pPr marL="285750" indent="-285750">
              <a:buFont typeface="Arial"/>
              <a:buChar char="•"/>
            </a:pPr>
            <a:endParaRPr lang="en-US" sz="1700" dirty="0">
              <a:latin typeface="Helvetica"/>
              <a:cs typeface="Helvetica"/>
            </a:endParaRPr>
          </a:p>
          <a:p>
            <a:pPr marL="285750" indent="-285750">
              <a:buFont typeface="Arial"/>
              <a:buChar char="•"/>
            </a:pPr>
            <a:endParaRPr lang="en-US" sz="1700" dirty="0" smtClean="0">
              <a:solidFill>
                <a:srgbClr val="800000"/>
              </a:solidFill>
              <a:latin typeface="Helvetica"/>
              <a:cs typeface="Helvetica"/>
            </a:endParaRPr>
          </a:p>
          <a:p>
            <a:r>
              <a:rPr lang="en-US" sz="1700" dirty="0">
                <a:solidFill>
                  <a:srgbClr val="800000"/>
                </a:solidFill>
                <a:latin typeface="Helvetica"/>
                <a:cs typeface="Helvetica"/>
              </a:rPr>
              <a:t> </a:t>
            </a:r>
            <a:r>
              <a:rPr lang="en-US" sz="1700" dirty="0" smtClean="0">
                <a:solidFill>
                  <a:srgbClr val="800000"/>
                </a:solidFill>
                <a:latin typeface="Helvetica"/>
                <a:cs typeface="Helvetica"/>
              </a:rPr>
              <a:t>	</a:t>
            </a:r>
            <a:endParaRPr lang="en-US" sz="1700" dirty="0">
              <a:solidFill>
                <a:srgbClr val="800000"/>
              </a:solidFill>
              <a:latin typeface="Helvetica"/>
              <a:cs typeface="Helvetica"/>
            </a:endParaRPr>
          </a:p>
        </p:txBody>
      </p:sp>
    </p:spTree>
    <p:extLst>
      <p:ext uri="{BB962C8B-B14F-4D97-AF65-F5344CB8AC3E}">
        <p14:creationId xmlns:p14="http://schemas.microsoft.com/office/powerpoint/2010/main" val="11090669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Tree>
    <p:extLst>
      <p:ext uri="{BB962C8B-B14F-4D97-AF65-F5344CB8AC3E}">
        <p14:creationId xmlns:p14="http://schemas.microsoft.com/office/powerpoint/2010/main" val="96446307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Picture 174" descr="dinucleosome.tiff"/>
          <p:cNvPicPr>
            <a:picLocks noChangeAspect="1"/>
          </p:cNvPicPr>
          <p:nvPr/>
        </p:nvPicPr>
        <p:blipFill rotWithShape="1">
          <a:blip r:embed="rId3" cstate="email">
            <a:extLst>
              <a:ext uri="{28A0092B-C50C-407E-A947-70E740481C1C}">
                <a14:useLocalDpi xmlns:a14="http://schemas.microsoft.com/office/drawing/2010/main"/>
              </a:ext>
            </a:extLst>
          </a:blip>
          <a:srcRect l="6316" t="3870" r="44621" b="13365"/>
          <a:stretch/>
        </p:blipFill>
        <p:spPr>
          <a:xfrm>
            <a:off x="4509923" y="3051553"/>
            <a:ext cx="403824" cy="438478"/>
          </a:xfrm>
          <a:prstGeom prst="rect">
            <a:avLst/>
          </a:prstGeom>
        </p:spPr>
      </p:pic>
      <p:pic>
        <p:nvPicPr>
          <p:cNvPr id="139" name="Picture 138" descr="dinucleosome.tiff"/>
          <p:cNvPicPr>
            <a:picLocks noChangeAspect="1"/>
          </p:cNvPicPr>
          <p:nvPr/>
        </p:nvPicPr>
        <p:blipFill>
          <a:blip r:embed="rId4" cstate="email">
            <a:extLst>
              <a:ext uri="{28A0092B-C50C-407E-A947-70E740481C1C}">
                <a14:useLocalDpi xmlns:a14="http://schemas.microsoft.com/office/drawing/2010/main"/>
              </a:ext>
            </a:extLst>
          </a:blip>
          <a:srcRect l="6316" t="3871" b="10968"/>
          <a:stretch>
            <a:fillRect/>
          </a:stretch>
        </p:blipFill>
        <p:spPr>
          <a:xfrm>
            <a:off x="794838" y="3051553"/>
            <a:ext cx="771083" cy="451178"/>
          </a:xfrm>
          <a:prstGeom prst="rect">
            <a:avLst/>
          </a:prstGeom>
        </p:spPr>
      </p:pic>
      <p:pic>
        <p:nvPicPr>
          <p:cNvPr id="140" name="Picture 139" descr="dinucleosome.tiff"/>
          <p:cNvPicPr>
            <a:picLocks noChangeAspect="1"/>
          </p:cNvPicPr>
          <p:nvPr/>
        </p:nvPicPr>
        <p:blipFill>
          <a:blip r:embed="rId4" cstate="email">
            <a:extLst>
              <a:ext uri="{28A0092B-C50C-407E-A947-70E740481C1C}">
                <a14:useLocalDpi xmlns:a14="http://schemas.microsoft.com/office/drawing/2010/main"/>
              </a:ext>
            </a:extLst>
          </a:blip>
          <a:srcRect l="6316" t="3871" b="10968"/>
          <a:stretch>
            <a:fillRect/>
          </a:stretch>
        </p:blipFill>
        <p:spPr>
          <a:xfrm>
            <a:off x="1508059" y="3052213"/>
            <a:ext cx="771083" cy="451178"/>
          </a:xfrm>
          <a:prstGeom prst="rect">
            <a:avLst/>
          </a:prstGeom>
        </p:spPr>
      </p:pic>
      <p:pic>
        <p:nvPicPr>
          <p:cNvPr id="141" name="Picture 140" descr="dinucleosome.tiff"/>
          <p:cNvPicPr>
            <a:picLocks noChangeAspect="1"/>
          </p:cNvPicPr>
          <p:nvPr/>
        </p:nvPicPr>
        <p:blipFill>
          <a:blip r:embed="rId4" cstate="email">
            <a:extLst>
              <a:ext uri="{28A0092B-C50C-407E-A947-70E740481C1C}">
                <a14:useLocalDpi xmlns:a14="http://schemas.microsoft.com/office/drawing/2010/main"/>
              </a:ext>
            </a:extLst>
          </a:blip>
          <a:srcRect l="6316" t="3871" b="10968"/>
          <a:stretch>
            <a:fillRect/>
          </a:stretch>
        </p:blipFill>
        <p:spPr>
          <a:xfrm>
            <a:off x="2272708" y="3052213"/>
            <a:ext cx="771083" cy="451178"/>
          </a:xfrm>
          <a:prstGeom prst="rect">
            <a:avLst/>
          </a:prstGeom>
        </p:spPr>
      </p:pic>
      <p:sp>
        <p:nvSpPr>
          <p:cNvPr id="142" name="Oval 141"/>
          <p:cNvSpPr>
            <a:spLocks noChangeAspect="1"/>
          </p:cNvSpPr>
          <p:nvPr/>
        </p:nvSpPr>
        <p:spPr>
          <a:xfrm>
            <a:off x="1788843" y="3456005"/>
            <a:ext cx="209516" cy="34026"/>
          </a:xfrm>
          <a:prstGeom prst="ellipse">
            <a:avLst/>
          </a:prstGeom>
          <a:solidFill>
            <a:schemeClr val="tx1">
              <a:lumMod val="95000"/>
              <a:lumOff val="5000"/>
            </a:schemeClr>
          </a:solidFill>
          <a:ln>
            <a:solidFill>
              <a:schemeClr val="tx1"/>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pic>
        <p:nvPicPr>
          <p:cNvPr id="143" name="Picture 142" descr="dinucleosome.tiff"/>
          <p:cNvPicPr>
            <a:picLocks noChangeAspect="1"/>
          </p:cNvPicPr>
          <p:nvPr/>
        </p:nvPicPr>
        <p:blipFill>
          <a:blip r:embed="rId4" cstate="email">
            <a:extLst>
              <a:ext uri="{28A0092B-C50C-407E-A947-70E740481C1C}">
                <a14:useLocalDpi xmlns:a14="http://schemas.microsoft.com/office/drawing/2010/main"/>
              </a:ext>
            </a:extLst>
          </a:blip>
          <a:srcRect l="6316" t="3871" b="10968"/>
          <a:stretch>
            <a:fillRect/>
          </a:stretch>
        </p:blipFill>
        <p:spPr>
          <a:xfrm>
            <a:off x="3009023" y="3052213"/>
            <a:ext cx="771083" cy="451178"/>
          </a:xfrm>
          <a:prstGeom prst="rect">
            <a:avLst/>
          </a:prstGeom>
        </p:spPr>
      </p:pic>
      <p:pic>
        <p:nvPicPr>
          <p:cNvPr id="144" name="Picture 143" descr="dinucleosome.tiff"/>
          <p:cNvPicPr>
            <a:picLocks noChangeAspect="1"/>
          </p:cNvPicPr>
          <p:nvPr/>
        </p:nvPicPr>
        <p:blipFill>
          <a:blip r:embed="rId4" cstate="email">
            <a:extLst>
              <a:ext uri="{28A0092B-C50C-407E-A947-70E740481C1C}">
                <a14:useLocalDpi xmlns:a14="http://schemas.microsoft.com/office/drawing/2010/main"/>
              </a:ext>
            </a:extLst>
          </a:blip>
          <a:srcRect l="6316" t="3871" b="10968"/>
          <a:stretch>
            <a:fillRect/>
          </a:stretch>
        </p:blipFill>
        <p:spPr>
          <a:xfrm>
            <a:off x="3745189" y="3052213"/>
            <a:ext cx="771083" cy="451178"/>
          </a:xfrm>
          <a:prstGeom prst="rect">
            <a:avLst/>
          </a:prstGeom>
        </p:spPr>
      </p:pic>
      <p:sp>
        <p:nvSpPr>
          <p:cNvPr id="145" name="Oval 144"/>
          <p:cNvSpPr>
            <a:spLocks noChangeAspect="1"/>
          </p:cNvSpPr>
          <p:nvPr/>
        </p:nvSpPr>
        <p:spPr>
          <a:xfrm rot="4247464" flipH="1" flipV="1">
            <a:off x="1604781" y="3189847"/>
            <a:ext cx="498028" cy="146641"/>
          </a:xfrm>
          <a:prstGeom prst="ellipse">
            <a:avLst/>
          </a:prstGeom>
          <a:solidFill>
            <a:srgbClr val="800000"/>
          </a:solidFill>
          <a:ln>
            <a:solidFill>
              <a:srgbClr val="800000"/>
            </a:solidFill>
          </a:ln>
          <a:effectLst/>
          <a:scene3d>
            <a:camera prst="isometricBottom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6" name="Oval 145"/>
          <p:cNvSpPr>
            <a:spLocks noChangeAspect="1"/>
          </p:cNvSpPr>
          <p:nvPr/>
        </p:nvSpPr>
        <p:spPr>
          <a:xfrm rot="4376640">
            <a:off x="382450" y="2261272"/>
            <a:ext cx="334087" cy="240280"/>
          </a:xfrm>
          <a:prstGeom prst="ellipse">
            <a:avLst/>
          </a:prstGeom>
          <a:solidFill>
            <a:srgbClr val="4F1452"/>
          </a:solidFill>
          <a:ln>
            <a:solidFill>
              <a:srgbClr val="4F1452"/>
            </a:solidFill>
          </a:ln>
          <a:effectLst/>
          <a:scene3d>
            <a:camera prst="isometricBottom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47" name="Straight Arrow Connector 146"/>
          <p:cNvCxnSpPr/>
          <p:nvPr/>
        </p:nvCxnSpPr>
        <p:spPr>
          <a:xfrm>
            <a:off x="794838" y="2406363"/>
            <a:ext cx="232571" cy="128366"/>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48" name="Oval 147"/>
          <p:cNvSpPr>
            <a:spLocks noChangeAspect="1"/>
          </p:cNvSpPr>
          <p:nvPr/>
        </p:nvSpPr>
        <p:spPr>
          <a:xfrm rot="15424829">
            <a:off x="1816255" y="2983756"/>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49" name="Oval 148"/>
          <p:cNvSpPr>
            <a:spLocks noChangeAspect="1"/>
          </p:cNvSpPr>
          <p:nvPr/>
        </p:nvSpPr>
        <p:spPr>
          <a:xfrm rot="18257887">
            <a:off x="1609339" y="2956564"/>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0" name="Oval 149"/>
          <p:cNvSpPr>
            <a:spLocks noChangeAspect="1"/>
          </p:cNvSpPr>
          <p:nvPr/>
        </p:nvSpPr>
        <p:spPr>
          <a:xfrm rot="3646298">
            <a:off x="1894736" y="2969160"/>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1" name="Oval 150"/>
          <p:cNvSpPr>
            <a:spLocks noChangeAspect="1"/>
          </p:cNvSpPr>
          <p:nvPr/>
        </p:nvSpPr>
        <p:spPr>
          <a:xfrm rot="17222980">
            <a:off x="1699797" y="2994658"/>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3" name="Oval 152"/>
          <p:cNvSpPr>
            <a:spLocks noChangeAspect="1"/>
          </p:cNvSpPr>
          <p:nvPr/>
        </p:nvSpPr>
        <p:spPr>
          <a:xfrm rot="17413233">
            <a:off x="1779952" y="2508065"/>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4" name="Multiply 153"/>
          <p:cNvSpPr/>
          <p:nvPr/>
        </p:nvSpPr>
        <p:spPr>
          <a:xfrm rot="1153258">
            <a:off x="788901" y="2255696"/>
            <a:ext cx="176766" cy="351588"/>
          </a:xfrm>
          <a:prstGeom prst="mathMultiply">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Oval 154"/>
          <p:cNvSpPr>
            <a:spLocks noChangeAspect="1"/>
          </p:cNvSpPr>
          <p:nvPr/>
        </p:nvSpPr>
        <p:spPr>
          <a:xfrm rot="3300549">
            <a:off x="1967039" y="2142006"/>
            <a:ext cx="590806" cy="233896"/>
          </a:xfrm>
          <a:prstGeom prst="ellipse">
            <a:avLst/>
          </a:prstGeom>
          <a:solidFill>
            <a:srgbClr val="450405"/>
          </a:solidFill>
          <a:ln>
            <a:solidFill>
              <a:srgbClr val="450405"/>
            </a:solidFill>
          </a:ln>
          <a:effectLst/>
          <a:scene3d>
            <a:camera prst="isometricTopUp"/>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56" name="Oval 155"/>
          <p:cNvSpPr>
            <a:spLocks noChangeAspect="1"/>
          </p:cNvSpPr>
          <p:nvPr/>
        </p:nvSpPr>
        <p:spPr>
          <a:xfrm rot="15341324">
            <a:off x="2006346" y="2251724"/>
            <a:ext cx="224037" cy="382756"/>
          </a:xfrm>
          <a:prstGeom prst="ellipse">
            <a:avLst/>
          </a:prstGeom>
          <a:solidFill>
            <a:srgbClr val="4AC309"/>
          </a:solidFill>
          <a:ln>
            <a:solidFill>
              <a:srgbClr val="4AC309"/>
            </a:solidFill>
          </a:ln>
          <a:effectLst/>
          <a:scene3d>
            <a:camera prst="isometricLeft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7" name="Oval 156"/>
          <p:cNvSpPr>
            <a:spLocks noChangeAspect="1"/>
          </p:cNvSpPr>
          <p:nvPr/>
        </p:nvSpPr>
        <p:spPr>
          <a:xfrm rot="16435117">
            <a:off x="2116945" y="2217615"/>
            <a:ext cx="470165" cy="229989"/>
          </a:xfrm>
          <a:prstGeom prst="ellipse">
            <a:avLst/>
          </a:prstGeom>
          <a:solidFill>
            <a:schemeClr val="bg2">
              <a:lumMod val="25000"/>
            </a:schemeClr>
          </a:solidFill>
          <a:ln>
            <a:solidFill>
              <a:schemeClr val="bg2">
                <a:lumMod val="25000"/>
              </a:schemeClr>
            </a:solidFill>
          </a:ln>
          <a:effectLst/>
          <a:scene3d>
            <a:camera prst="perspectiveContrastingLeftFacing"/>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8" name="Oval 157"/>
          <p:cNvSpPr>
            <a:spLocks noChangeAspect="1"/>
          </p:cNvSpPr>
          <p:nvPr/>
        </p:nvSpPr>
        <p:spPr>
          <a:xfrm rot="16167600">
            <a:off x="2176951" y="2261261"/>
            <a:ext cx="276127" cy="282577"/>
          </a:xfrm>
          <a:prstGeom prst="ellipse">
            <a:avLst/>
          </a:prstGeom>
          <a:solidFill>
            <a:srgbClr val="17D1CF"/>
          </a:solidFill>
          <a:ln>
            <a:solidFill>
              <a:srgbClr val="17D1CF"/>
            </a:solidFill>
          </a:ln>
          <a:effectLst/>
          <a:scene3d>
            <a:camera prst="isometricOffAxis1Righ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Oval 158"/>
          <p:cNvSpPr>
            <a:spLocks noChangeAspect="1"/>
          </p:cNvSpPr>
          <p:nvPr/>
        </p:nvSpPr>
        <p:spPr>
          <a:xfrm rot="16341866">
            <a:off x="2193986" y="2310214"/>
            <a:ext cx="330866" cy="246652"/>
          </a:xfrm>
          <a:prstGeom prst="ellipse">
            <a:avLst/>
          </a:prstGeom>
          <a:solidFill>
            <a:srgbClr val="F4E628"/>
          </a:solidFill>
          <a:ln>
            <a:solidFill>
              <a:srgbClr val="F4E628"/>
            </a:solidFill>
          </a:ln>
          <a:effectLst/>
          <a:scene3d>
            <a:camera prst="isometricOffAxis1Lef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160" name="Straight Connector 159"/>
          <p:cNvCxnSpPr/>
          <p:nvPr/>
        </p:nvCxnSpPr>
        <p:spPr>
          <a:xfrm flipH="1">
            <a:off x="4129264" y="3001686"/>
            <a:ext cx="8407" cy="488345"/>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sp>
        <p:nvSpPr>
          <p:cNvPr id="161" name="Oval 160"/>
          <p:cNvSpPr>
            <a:spLocks noChangeAspect="1"/>
          </p:cNvSpPr>
          <p:nvPr/>
        </p:nvSpPr>
        <p:spPr>
          <a:xfrm rot="15424829">
            <a:off x="2356969" y="3016818"/>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2" name="Oval 161"/>
          <p:cNvSpPr>
            <a:spLocks noChangeAspect="1"/>
          </p:cNvSpPr>
          <p:nvPr/>
        </p:nvSpPr>
        <p:spPr>
          <a:xfrm rot="18257887">
            <a:off x="2150053" y="2989626"/>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3" name="Oval 162"/>
          <p:cNvSpPr>
            <a:spLocks noChangeAspect="1"/>
          </p:cNvSpPr>
          <p:nvPr/>
        </p:nvSpPr>
        <p:spPr>
          <a:xfrm rot="3646298">
            <a:off x="2435450" y="3002222"/>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4" name="Oval 163"/>
          <p:cNvSpPr>
            <a:spLocks noChangeAspect="1"/>
          </p:cNvSpPr>
          <p:nvPr/>
        </p:nvSpPr>
        <p:spPr>
          <a:xfrm rot="17222980">
            <a:off x="2240511" y="3027720"/>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5" name="Oval 164"/>
          <p:cNvSpPr>
            <a:spLocks noChangeAspect="1"/>
          </p:cNvSpPr>
          <p:nvPr/>
        </p:nvSpPr>
        <p:spPr>
          <a:xfrm rot="15424829">
            <a:off x="1104873" y="2519862"/>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6" name="Oval 165"/>
          <p:cNvSpPr>
            <a:spLocks noChangeAspect="1"/>
          </p:cNvSpPr>
          <p:nvPr/>
        </p:nvSpPr>
        <p:spPr>
          <a:xfrm rot="18257887">
            <a:off x="897957" y="2492670"/>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7" name="Oval 166"/>
          <p:cNvSpPr>
            <a:spLocks noChangeAspect="1"/>
          </p:cNvSpPr>
          <p:nvPr/>
        </p:nvSpPr>
        <p:spPr>
          <a:xfrm rot="3646298">
            <a:off x="1183354" y="2505266"/>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8" name="Oval 167"/>
          <p:cNvSpPr>
            <a:spLocks noChangeAspect="1"/>
          </p:cNvSpPr>
          <p:nvPr/>
        </p:nvSpPr>
        <p:spPr>
          <a:xfrm rot="17222980">
            <a:off x="988415" y="2530764"/>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169" name="Oval 168"/>
          <p:cNvSpPr>
            <a:spLocks noChangeAspect="1"/>
          </p:cNvSpPr>
          <p:nvPr/>
        </p:nvSpPr>
        <p:spPr>
          <a:xfrm rot="17413233">
            <a:off x="2276576" y="2553911"/>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174" name="Straight Arrow Connector 173"/>
          <p:cNvCxnSpPr/>
          <p:nvPr/>
        </p:nvCxnSpPr>
        <p:spPr>
          <a:xfrm>
            <a:off x="4129264" y="3008036"/>
            <a:ext cx="276529"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flipH="1">
            <a:off x="1199056" y="3001686"/>
            <a:ext cx="8407" cy="488345"/>
          </a:xfrm>
          <a:prstGeom prst="line">
            <a:avLst/>
          </a:prstGeom>
          <a:ln>
            <a:solidFill>
              <a:srgbClr val="7F7F7F"/>
            </a:solidFill>
          </a:ln>
        </p:spPr>
        <p:style>
          <a:lnRef idx="2">
            <a:schemeClr val="accent1"/>
          </a:lnRef>
          <a:fillRef idx="0">
            <a:schemeClr val="accent1"/>
          </a:fillRef>
          <a:effectRef idx="1">
            <a:schemeClr val="accent1"/>
          </a:effectRef>
          <a:fontRef idx="minor">
            <a:schemeClr val="tx1"/>
          </a:fontRef>
        </p:style>
      </p:cxnSp>
      <p:cxnSp>
        <p:nvCxnSpPr>
          <p:cNvPr id="178" name="Straight Arrow Connector 177"/>
          <p:cNvCxnSpPr/>
          <p:nvPr/>
        </p:nvCxnSpPr>
        <p:spPr>
          <a:xfrm flipH="1">
            <a:off x="942176" y="3008036"/>
            <a:ext cx="276529" cy="0"/>
          </a:xfrm>
          <a:prstGeom prst="straightConnector1">
            <a:avLst/>
          </a:prstGeom>
          <a:ln>
            <a:solidFill>
              <a:srgbClr val="7F7F7F"/>
            </a:solidFill>
            <a:tailEnd type="arrow"/>
          </a:ln>
        </p:spPr>
        <p:style>
          <a:lnRef idx="2">
            <a:schemeClr val="accent1"/>
          </a:lnRef>
          <a:fillRef idx="0">
            <a:schemeClr val="accent1"/>
          </a:fillRef>
          <a:effectRef idx="1">
            <a:schemeClr val="accent1"/>
          </a:effectRef>
          <a:fontRef idx="minor">
            <a:schemeClr val="tx1"/>
          </a:fontRef>
        </p:style>
      </p:cxnSp>
      <p:sp>
        <p:nvSpPr>
          <p:cNvPr id="213" name="Oval 212"/>
          <p:cNvSpPr>
            <a:spLocks noChangeAspect="1"/>
          </p:cNvSpPr>
          <p:nvPr/>
        </p:nvSpPr>
        <p:spPr>
          <a:xfrm rot="15424829">
            <a:off x="2850920" y="2992248"/>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14" name="Oval 213"/>
          <p:cNvSpPr>
            <a:spLocks noChangeAspect="1"/>
          </p:cNvSpPr>
          <p:nvPr/>
        </p:nvSpPr>
        <p:spPr>
          <a:xfrm rot="18257887">
            <a:off x="2644004" y="2976932"/>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15" name="Oval 214"/>
          <p:cNvSpPr>
            <a:spLocks noChangeAspect="1"/>
          </p:cNvSpPr>
          <p:nvPr/>
        </p:nvSpPr>
        <p:spPr>
          <a:xfrm rot="3646298">
            <a:off x="2929401" y="2977652"/>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16" name="Oval 215"/>
          <p:cNvSpPr>
            <a:spLocks noChangeAspect="1"/>
          </p:cNvSpPr>
          <p:nvPr/>
        </p:nvSpPr>
        <p:spPr>
          <a:xfrm rot="17222980">
            <a:off x="2734462" y="3003150"/>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19" name="Oval 218"/>
          <p:cNvSpPr>
            <a:spLocks noChangeAspect="1"/>
          </p:cNvSpPr>
          <p:nvPr/>
        </p:nvSpPr>
        <p:spPr>
          <a:xfrm rot="15424829">
            <a:off x="3469953" y="3012706"/>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20" name="Oval 219"/>
          <p:cNvSpPr>
            <a:spLocks noChangeAspect="1"/>
          </p:cNvSpPr>
          <p:nvPr/>
        </p:nvSpPr>
        <p:spPr>
          <a:xfrm rot="18257887">
            <a:off x="3263037" y="2985514"/>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21" name="Oval 220"/>
          <p:cNvSpPr>
            <a:spLocks noChangeAspect="1"/>
          </p:cNvSpPr>
          <p:nvPr/>
        </p:nvSpPr>
        <p:spPr>
          <a:xfrm rot="3646298">
            <a:off x="3548434" y="2998110"/>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22" name="Oval 221"/>
          <p:cNvSpPr>
            <a:spLocks noChangeAspect="1"/>
          </p:cNvSpPr>
          <p:nvPr/>
        </p:nvSpPr>
        <p:spPr>
          <a:xfrm rot="17222980">
            <a:off x="3353495" y="3023608"/>
            <a:ext cx="491042" cy="79746"/>
          </a:xfrm>
          <a:prstGeom prst="ellipse">
            <a:avLst/>
          </a:prstGeom>
          <a:solidFill>
            <a:srgbClr val="FF6600"/>
          </a:solidFill>
          <a:ln>
            <a:solidFill>
              <a:srgbClr val="FF6600"/>
            </a:solidFill>
          </a:ln>
          <a:effectLst/>
          <a:scene3d>
            <a:camera prst="orthographicFron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25" name="Oval 224"/>
          <p:cNvSpPr>
            <a:spLocks noChangeAspect="1"/>
          </p:cNvSpPr>
          <p:nvPr/>
        </p:nvSpPr>
        <p:spPr>
          <a:xfrm rot="17413233">
            <a:off x="3078075" y="2260606"/>
            <a:ext cx="257923" cy="311240"/>
          </a:xfrm>
          <a:prstGeom prst="ellipse">
            <a:avLst/>
          </a:prstGeom>
          <a:solidFill>
            <a:srgbClr val="273454"/>
          </a:solidFill>
          <a:ln>
            <a:solidFill>
              <a:srgbClr val="273454"/>
            </a:solidFill>
          </a:ln>
          <a:effectLst/>
          <a:scene3d>
            <a:camera prst="perspectiveRelaxedModerately"/>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cxnSp>
        <p:nvCxnSpPr>
          <p:cNvPr id="233" name="Straight Connector 232"/>
          <p:cNvCxnSpPr/>
          <p:nvPr/>
        </p:nvCxnSpPr>
        <p:spPr>
          <a:xfrm flipH="1">
            <a:off x="1456083" y="2720685"/>
            <a:ext cx="310346" cy="255956"/>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1367952" y="2899813"/>
            <a:ext cx="152400" cy="15240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flipH="1" flipV="1">
            <a:off x="3671517" y="2597887"/>
            <a:ext cx="275429" cy="219172"/>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flipH="1">
            <a:off x="3887835" y="2720685"/>
            <a:ext cx="134305" cy="194002"/>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263" name="Oval 262"/>
          <p:cNvSpPr>
            <a:spLocks noChangeAspect="1"/>
          </p:cNvSpPr>
          <p:nvPr/>
        </p:nvSpPr>
        <p:spPr>
          <a:xfrm rot="3300549">
            <a:off x="2543678" y="2062863"/>
            <a:ext cx="590806" cy="233896"/>
          </a:xfrm>
          <a:prstGeom prst="ellipse">
            <a:avLst/>
          </a:prstGeom>
          <a:solidFill>
            <a:srgbClr val="450405"/>
          </a:solidFill>
          <a:ln>
            <a:solidFill>
              <a:srgbClr val="450405"/>
            </a:solidFill>
          </a:ln>
          <a:effectLst/>
          <a:scene3d>
            <a:camera prst="isometricTopUp"/>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dirty="0"/>
          </a:p>
        </p:txBody>
      </p:sp>
      <p:sp>
        <p:nvSpPr>
          <p:cNvPr id="264" name="Oval 263"/>
          <p:cNvSpPr>
            <a:spLocks noChangeAspect="1"/>
          </p:cNvSpPr>
          <p:nvPr/>
        </p:nvSpPr>
        <p:spPr>
          <a:xfrm rot="15341324">
            <a:off x="2614735" y="2141655"/>
            <a:ext cx="224037" cy="382756"/>
          </a:xfrm>
          <a:prstGeom prst="ellipse">
            <a:avLst/>
          </a:prstGeom>
          <a:solidFill>
            <a:srgbClr val="4AC309"/>
          </a:solidFill>
          <a:ln>
            <a:solidFill>
              <a:srgbClr val="4AC309"/>
            </a:solidFill>
          </a:ln>
          <a:effectLst/>
          <a:scene3d>
            <a:camera prst="isometricLeftDown"/>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5" name="Oval 264"/>
          <p:cNvSpPr>
            <a:spLocks noChangeAspect="1"/>
          </p:cNvSpPr>
          <p:nvPr/>
        </p:nvSpPr>
        <p:spPr>
          <a:xfrm rot="16435117">
            <a:off x="2725334" y="2107546"/>
            <a:ext cx="470165" cy="229989"/>
          </a:xfrm>
          <a:prstGeom prst="ellipse">
            <a:avLst/>
          </a:prstGeom>
          <a:solidFill>
            <a:schemeClr val="bg2">
              <a:lumMod val="25000"/>
            </a:schemeClr>
          </a:solidFill>
          <a:ln>
            <a:solidFill>
              <a:schemeClr val="bg2">
                <a:lumMod val="25000"/>
              </a:schemeClr>
            </a:solidFill>
          </a:ln>
          <a:effectLst/>
          <a:scene3d>
            <a:camera prst="perspectiveContrastingLeftFacing"/>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Oval 265"/>
          <p:cNvSpPr>
            <a:spLocks noChangeAspect="1"/>
          </p:cNvSpPr>
          <p:nvPr/>
        </p:nvSpPr>
        <p:spPr>
          <a:xfrm rot="16167600">
            <a:off x="2785340" y="2151192"/>
            <a:ext cx="276127" cy="282577"/>
          </a:xfrm>
          <a:prstGeom prst="ellipse">
            <a:avLst/>
          </a:prstGeom>
          <a:solidFill>
            <a:srgbClr val="17D1CF"/>
          </a:solidFill>
          <a:ln>
            <a:solidFill>
              <a:srgbClr val="17D1CF"/>
            </a:solidFill>
          </a:ln>
          <a:effectLst/>
          <a:scene3d>
            <a:camera prst="isometricOffAxis1Righ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7" name="Oval 266"/>
          <p:cNvSpPr>
            <a:spLocks noChangeAspect="1"/>
          </p:cNvSpPr>
          <p:nvPr/>
        </p:nvSpPr>
        <p:spPr>
          <a:xfrm rot="16341866">
            <a:off x="2802375" y="2200145"/>
            <a:ext cx="330866" cy="246652"/>
          </a:xfrm>
          <a:prstGeom prst="ellipse">
            <a:avLst/>
          </a:prstGeom>
          <a:solidFill>
            <a:srgbClr val="F4E628"/>
          </a:solidFill>
          <a:ln>
            <a:solidFill>
              <a:srgbClr val="F4E628"/>
            </a:solidFill>
          </a:ln>
          <a:effectLst/>
          <a:scene3d>
            <a:camera prst="isometricOffAxis1Left"/>
            <a:lightRig rig="threePt" dir="t"/>
          </a:scene3d>
          <a:sp3d>
            <a:bevelT/>
            <a:bevelB/>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7" name="Oval 56"/>
          <p:cNvSpPr>
            <a:spLocks noChangeAspect="1"/>
          </p:cNvSpPr>
          <p:nvPr/>
        </p:nvSpPr>
        <p:spPr>
          <a:xfrm>
            <a:off x="36906" y="72768"/>
            <a:ext cx="5247364" cy="4729931"/>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p:cNvSpPr txBox="1"/>
          <p:nvPr/>
        </p:nvSpPr>
        <p:spPr>
          <a:xfrm>
            <a:off x="2203608" y="4433367"/>
            <a:ext cx="1415886" cy="369332"/>
          </a:xfrm>
          <a:prstGeom prst="rect">
            <a:avLst/>
          </a:prstGeom>
          <a:noFill/>
        </p:spPr>
        <p:txBody>
          <a:bodyPr wrap="square" rtlCol="0">
            <a:spAutoFit/>
          </a:bodyPr>
          <a:lstStyle/>
          <a:p>
            <a:r>
              <a:rPr lang="en-US" dirty="0" smtClean="0">
                <a:latin typeface="Helvetica"/>
                <a:cs typeface="Helvetica"/>
              </a:rPr>
              <a:t>Nucleus</a:t>
            </a:r>
            <a:endParaRPr lang="en-US" dirty="0">
              <a:latin typeface="Helvetica"/>
              <a:cs typeface="Helvetica"/>
            </a:endParaRPr>
          </a:p>
        </p:txBody>
      </p:sp>
      <p:sp>
        <p:nvSpPr>
          <p:cNvPr id="59" name="TextBox 58"/>
          <p:cNvSpPr txBox="1"/>
          <p:nvPr/>
        </p:nvSpPr>
        <p:spPr>
          <a:xfrm>
            <a:off x="2026151" y="4802699"/>
            <a:ext cx="1415886" cy="369332"/>
          </a:xfrm>
          <a:prstGeom prst="rect">
            <a:avLst/>
          </a:prstGeom>
          <a:noFill/>
        </p:spPr>
        <p:txBody>
          <a:bodyPr wrap="square" rtlCol="0">
            <a:spAutoFit/>
          </a:bodyPr>
          <a:lstStyle/>
          <a:p>
            <a:r>
              <a:rPr lang="en-US" dirty="0" smtClean="0">
                <a:latin typeface="Helvetica"/>
                <a:cs typeface="Helvetica"/>
              </a:rPr>
              <a:t>Cytoplasm</a:t>
            </a:r>
            <a:endParaRPr lang="en-US" dirty="0">
              <a:latin typeface="Helvetica"/>
              <a:cs typeface="Helvetica"/>
            </a:endParaRPr>
          </a:p>
        </p:txBody>
      </p:sp>
      <p:sp>
        <p:nvSpPr>
          <p:cNvPr id="60" name="TextBox 59"/>
          <p:cNvSpPr txBox="1"/>
          <p:nvPr/>
        </p:nvSpPr>
        <p:spPr>
          <a:xfrm>
            <a:off x="3326979" y="2296652"/>
            <a:ext cx="1390321" cy="323165"/>
          </a:xfrm>
          <a:prstGeom prst="rect">
            <a:avLst/>
          </a:prstGeom>
          <a:noFill/>
        </p:spPr>
        <p:txBody>
          <a:bodyPr wrap="square" rtlCol="0">
            <a:spAutoFit/>
          </a:bodyPr>
          <a:lstStyle/>
          <a:p>
            <a:r>
              <a:rPr lang="en-US" sz="1500" dirty="0" smtClean="0">
                <a:latin typeface="Helvetica"/>
                <a:cs typeface="Helvetica"/>
              </a:rPr>
              <a:t>Rpd3/HDAC1</a:t>
            </a:r>
            <a:endParaRPr lang="en-US" sz="1500" dirty="0">
              <a:latin typeface="Helvetica"/>
              <a:cs typeface="Helvetica"/>
            </a:endParaRPr>
          </a:p>
        </p:txBody>
      </p:sp>
      <p:sp>
        <p:nvSpPr>
          <p:cNvPr id="61" name="TextBox 60"/>
          <p:cNvSpPr txBox="1"/>
          <p:nvPr/>
        </p:nvSpPr>
        <p:spPr>
          <a:xfrm>
            <a:off x="40508" y="1878700"/>
            <a:ext cx="1677802" cy="307777"/>
          </a:xfrm>
          <a:prstGeom prst="rect">
            <a:avLst/>
          </a:prstGeom>
          <a:noFill/>
        </p:spPr>
        <p:txBody>
          <a:bodyPr wrap="square" rtlCol="0">
            <a:spAutoFit/>
          </a:bodyPr>
          <a:lstStyle/>
          <a:p>
            <a:r>
              <a:rPr lang="en-US" sz="1400" dirty="0" smtClean="0">
                <a:latin typeface="Helvetica"/>
                <a:cs typeface="Helvetica"/>
              </a:rPr>
              <a:t>MAPK or HIPK2</a:t>
            </a:r>
            <a:endParaRPr lang="en-US" sz="1400" dirty="0">
              <a:latin typeface="Helvetica"/>
              <a:cs typeface="Helvetica"/>
            </a:endParaRPr>
          </a:p>
        </p:txBody>
      </p:sp>
      <p:sp>
        <p:nvSpPr>
          <p:cNvPr id="62" name="TextBox 61"/>
          <p:cNvSpPr txBox="1"/>
          <p:nvPr/>
        </p:nvSpPr>
        <p:spPr>
          <a:xfrm>
            <a:off x="1602135" y="1656983"/>
            <a:ext cx="2618940" cy="323165"/>
          </a:xfrm>
          <a:prstGeom prst="rect">
            <a:avLst/>
          </a:prstGeom>
          <a:noFill/>
        </p:spPr>
        <p:txBody>
          <a:bodyPr wrap="square" rtlCol="0">
            <a:spAutoFit/>
          </a:bodyPr>
          <a:lstStyle/>
          <a:p>
            <a:r>
              <a:rPr lang="en-US" sz="1500" dirty="0" smtClean="0">
                <a:latin typeface="Helvetica"/>
                <a:cs typeface="Helvetica"/>
              </a:rPr>
              <a:t>Repressosome complex</a:t>
            </a:r>
            <a:endParaRPr lang="en-US" sz="1500" dirty="0">
              <a:latin typeface="Helvetica"/>
              <a:cs typeface="Helvetica"/>
            </a:endParaRPr>
          </a:p>
        </p:txBody>
      </p:sp>
      <p:sp>
        <p:nvSpPr>
          <p:cNvPr id="63" name="TextBox 62"/>
          <p:cNvSpPr txBox="1"/>
          <p:nvPr/>
        </p:nvSpPr>
        <p:spPr>
          <a:xfrm>
            <a:off x="2289528" y="2842310"/>
            <a:ext cx="1390321" cy="323165"/>
          </a:xfrm>
          <a:prstGeom prst="rect">
            <a:avLst/>
          </a:prstGeom>
          <a:noFill/>
        </p:spPr>
        <p:txBody>
          <a:bodyPr wrap="square" rtlCol="0">
            <a:spAutoFit/>
          </a:bodyPr>
          <a:lstStyle/>
          <a:p>
            <a:r>
              <a:rPr lang="en-US" sz="1500" dirty="0" smtClean="0">
                <a:solidFill>
                  <a:schemeClr val="bg1"/>
                </a:solidFill>
                <a:latin typeface="Helvetica"/>
                <a:cs typeface="Helvetica"/>
              </a:rPr>
              <a:t>Gro</a:t>
            </a:r>
            <a:endParaRPr lang="en-US" sz="1500" dirty="0">
              <a:solidFill>
                <a:schemeClr val="bg1"/>
              </a:solidFill>
              <a:latin typeface="Helvetica"/>
              <a:cs typeface="Helvetica"/>
            </a:endParaRPr>
          </a:p>
        </p:txBody>
      </p:sp>
      <p:sp>
        <p:nvSpPr>
          <p:cNvPr id="64" name="Rectangle 63"/>
          <p:cNvSpPr/>
          <p:nvPr/>
        </p:nvSpPr>
        <p:spPr>
          <a:xfrm>
            <a:off x="4978400" y="289249"/>
            <a:ext cx="4165601" cy="5929828"/>
          </a:xfrm>
          <a:prstGeom prst="rect">
            <a:avLst/>
          </a:prstGeom>
        </p:spPr>
        <p:txBody>
          <a:bodyPr wrap="square">
            <a:spAutoFit/>
          </a:bodyPr>
          <a:lstStyle/>
          <a:p>
            <a:pPr algn="ctr"/>
            <a:r>
              <a:rPr lang="en-US" sz="2400" b="1" dirty="0" smtClean="0">
                <a:latin typeface="Helvetica"/>
                <a:cs typeface="Helvetica"/>
              </a:rPr>
              <a:t>Gro</a:t>
            </a:r>
            <a:r>
              <a:rPr lang="en-US" sz="2400" b="1" baseline="30000" dirty="0" smtClean="0">
                <a:latin typeface="Helvetica"/>
                <a:cs typeface="Helvetica"/>
              </a:rPr>
              <a:t>ΔSP</a:t>
            </a:r>
          </a:p>
          <a:p>
            <a:pPr algn="ctr"/>
            <a:endParaRPr lang="en-US" sz="1700" b="1" baseline="30000" dirty="0" smtClean="0">
              <a:latin typeface="Helvetica"/>
              <a:cs typeface="Helvetica"/>
            </a:endParaRPr>
          </a:p>
          <a:p>
            <a:pPr marL="285750" indent="-285750">
              <a:buFont typeface="Arial"/>
              <a:buChar char="•"/>
            </a:pPr>
            <a:r>
              <a:rPr lang="en-US" sz="1700" dirty="0" smtClean="0">
                <a:latin typeface="Helvetica"/>
                <a:cs typeface="Helvetica"/>
              </a:rPr>
              <a:t>Overexpression in the embryo and wing display severe phenotypes, similar to Gro</a:t>
            </a:r>
            <a:r>
              <a:rPr lang="en-US" sz="1700" baseline="30000" dirty="0" smtClean="0">
                <a:latin typeface="Helvetica"/>
                <a:cs typeface="Helvetica"/>
              </a:rPr>
              <a:t>WT</a:t>
            </a:r>
            <a:r>
              <a:rPr lang="en-US" sz="1700" dirty="0" smtClean="0">
                <a:latin typeface="Helvetica"/>
                <a:cs typeface="Helvetica"/>
              </a:rPr>
              <a:t>.</a:t>
            </a:r>
          </a:p>
          <a:p>
            <a:pPr marL="285750" indent="-285750">
              <a:buFont typeface="Arial"/>
              <a:buChar char="•"/>
            </a:pPr>
            <a:endParaRPr lang="en-US" sz="1700" dirty="0">
              <a:latin typeface="Helvetica"/>
              <a:cs typeface="Helvetica"/>
            </a:endParaRPr>
          </a:p>
          <a:p>
            <a:pPr marL="285750" indent="-285750">
              <a:buFont typeface="Arial"/>
              <a:buChar char="•"/>
            </a:pPr>
            <a:r>
              <a:rPr lang="en-US" sz="1700" dirty="0" smtClean="0">
                <a:solidFill>
                  <a:srgbClr val="BF0000"/>
                </a:solidFill>
                <a:latin typeface="Helvetica"/>
                <a:cs typeface="Helvetica"/>
              </a:rPr>
              <a:t>Higher levels of fold repression observed in not only Gro target genes, but also non-target genes, suggesting a role in Gro specificity.</a:t>
            </a:r>
          </a:p>
          <a:p>
            <a:pPr marL="285750" indent="-285750">
              <a:buFont typeface="Arial"/>
              <a:buChar char="•"/>
            </a:pPr>
            <a:endParaRPr lang="en-US" sz="1700" dirty="0" smtClean="0">
              <a:latin typeface="Helvetica"/>
              <a:cs typeface="Helvetica"/>
            </a:endParaRPr>
          </a:p>
          <a:p>
            <a:pPr marL="285750" indent="-285750">
              <a:buFont typeface="Arial"/>
              <a:buChar char="•"/>
            </a:pPr>
            <a:r>
              <a:rPr lang="en-US" sz="1700" dirty="0" smtClean="0">
                <a:latin typeface="Helvetica"/>
                <a:cs typeface="Helvetica"/>
              </a:rPr>
              <a:t>This variant could not completely rescue in a </a:t>
            </a:r>
            <a:r>
              <a:rPr lang="en-US" sz="1700" i="1" dirty="0" smtClean="0">
                <a:latin typeface="Helvetica"/>
                <a:cs typeface="Helvetica"/>
              </a:rPr>
              <a:t>gro</a:t>
            </a:r>
            <a:r>
              <a:rPr lang="en-US" sz="1700" dirty="0" smtClean="0">
                <a:latin typeface="Helvetica"/>
                <a:cs typeface="Helvetica"/>
              </a:rPr>
              <a:t> null and hypomorph background,</a:t>
            </a:r>
            <a:r>
              <a:rPr lang="en-US" sz="1600" dirty="0">
                <a:latin typeface="Arial"/>
                <a:cs typeface="Arial"/>
              </a:rPr>
              <a:t> </a:t>
            </a:r>
            <a:r>
              <a:rPr lang="en-US" sz="1600" dirty="0" smtClean="0">
                <a:latin typeface="Arial"/>
                <a:cs typeface="Arial"/>
              </a:rPr>
              <a:t>suggesting down </a:t>
            </a:r>
            <a:r>
              <a:rPr lang="en-US" sz="1600" dirty="0">
                <a:latin typeface="Arial"/>
                <a:cs typeface="Arial"/>
              </a:rPr>
              <a:t>regulation by the SP domain is required for full viability</a:t>
            </a:r>
            <a:r>
              <a:rPr lang="en-US" sz="1700" dirty="0" smtClean="0">
                <a:latin typeface="Helvetica"/>
                <a:cs typeface="Helvetica"/>
              </a:rPr>
              <a:t>.</a:t>
            </a:r>
          </a:p>
          <a:p>
            <a:endParaRPr lang="en-US" sz="1700" dirty="0">
              <a:solidFill>
                <a:srgbClr val="BF0000"/>
              </a:solidFill>
              <a:latin typeface="Helvetica"/>
              <a:cs typeface="Helvetica"/>
            </a:endParaRPr>
          </a:p>
          <a:p>
            <a:pPr marL="285750" indent="-285750">
              <a:buFont typeface="Arial"/>
              <a:buChar char="•"/>
            </a:pPr>
            <a:r>
              <a:rPr lang="en-US" dirty="0">
                <a:solidFill>
                  <a:srgbClr val="BF0000"/>
                </a:solidFill>
                <a:latin typeface="Helvetica"/>
                <a:cs typeface="Helvetica"/>
              </a:rPr>
              <a:t>Points to the role of corepressors in setting the concentration thresholds at which target genes respond to transcription factor gradients</a:t>
            </a:r>
            <a:r>
              <a:rPr lang="en-US" i="1" dirty="0">
                <a:solidFill>
                  <a:srgbClr val="BF0000"/>
                </a:solidFill>
                <a:latin typeface="Arial"/>
                <a:cs typeface="Arial"/>
              </a:rPr>
              <a:t>.</a:t>
            </a:r>
          </a:p>
          <a:p>
            <a:pPr marL="285750" indent="-285750">
              <a:buFont typeface="Arial"/>
              <a:buChar char="•"/>
            </a:pPr>
            <a:endParaRPr lang="en-US" dirty="0">
              <a:latin typeface="Helvetica"/>
              <a:cs typeface="Helvetica"/>
            </a:endParaRPr>
          </a:p>
        </p:txBody>
      </p:sp>
    </p:spTree>
    <p:extLst>
      <p:ext uri="{BB962C8B-B14F-4D97-AF65-F5344CB8AC3E}">
        <p14:creationId xmlns:p14="http://schemas.microsoft.com/office/powerpoint/2010/main" val="273115332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600" y="60430"/>
            <a:ext cx="7772400" cy="461665"/>
          </a:xfrm>
        </p:spPr>
        <p:txBody>
          <a:bodyPr>
            <a:spAutoFit/>
          </a:bodyPr>
          <a:lstStyle/>
          <a:p>
            <a:r>
              <a:rPr lang="en-US" sz="2400" b="1" dirty="0" smtClean="0">
                <a:latin typeface="Helvetica"/>
                <a:cs typeface="Helvetica"/>
              </a:rPr>
              <a:t>Intrinsically disordered proteins (</a:t>
            </a:r>
            <a:r>
              <a:rPr lang="en-US" sz="2400" b="1" dirty="0" err="1" smtClean="0">
                <a:latin typeface="Helvetica"/>
                <a:cs typeface="Helvetica"/>
              </a:rPr>
              <a:t>IDPs</a:t>
            </a:r>
            <a:r>
              <a:rPr lang="en-US" sz="2400" b="1" dirty="0" smtClean="0">
                <a:latin typeface="Helvetica"/>
                <a:cs typeface="Helvetica"/>
              </a:rPr>
              <a:t>)</a:t>
            </a:r>
            <a:endParaRPr lang="en-US" sz="2400" b="1" dirty="0">
              <a:latin typeface="Helvetica"/>
              <a:cs typeface="Helvetica"/>
            </a:endParaRPr>
          </a:p>
        </p:txBody>
      </p:sp>
      <p:grpSp>
        <p:nvGrpSpPr>
          <p:cNvPr id="9" name="Group 8"/>
          <p:cNvGrpSpPr/>
          <p:nvPr/>
        </p:nvGrpSpPr>
        <p:grpSpPr>
          <a:xfrm>
            <a:off x="1701800" y="3403162"/>
            <a:ext cx="5337826" cy="3343636"/>
            <a:chOff x="4508500" y="1599122"/>
            <a:chExt cx="4251867" cy="2645607"/>
          </a:xfrm>
        </p:grpSpPr>
        <p:pic>
          <p:nvPicPr>
            <p:cNvPr id="4" name="Picture 3" descr="aa comp of unfoldome.tiff"/>
            <p:cNvPicPr>
              <a:picLocks noChangeAspect="1"/>
            </p:cNvPicPr>
            <p:nvPr/>
          </p:nvPicPr>
          <p:blipFill>
            <a:blip r:embed="rId2" cstate="email">
              <a:extLst>
                <a:ext uri="{28A0092B-C50C-407E-A947-70E740481C1C}">
                  <a14:useLocalDpi xmlns:a14="http://schemas.microsoft.com/office/drawing/2010/main"/>
                </a:ext>
              </a:extLst>
            </a:blip>
            <a:srcRect l="4484" t="3915" r="7905" b="20063"/>
            <a:stretch>
              <a:fillRect/>
            </a:stretch>
          </p:blipFill>
          <p:spPr>
            <a:xfrm>
              <a:off x="4508500" y="1599122"/>
              <a:ext cx="4251867" cy="2645607"/>
            </a:xfrm>
            <a:prstGeom prst="rect">
              <a:avLst/>
            </a:prstGeom>
          </p:spPr>
        </p:pic>
        <p:pic>
          <p:nvPicPr>
            <p:cNvPr id="7" name="Picture 6" descr="aa comp of unfoldome.tiff"/>
            <p:cNvPicPr>
              <a:picLocks noChangeAspect="1"/>
            </p:cNvPicPr>
            <p:nvPr/>
          </p:nvPicPr>
          <p:blipFill>
            <a:blip r:embed="rId2"/>
            <a:srcRect l="14546" t="82113" r="60013" b="2007"/>
            <a:stretch>
              <a:fillRect/>
            </a:stretch>
          </p:blipFill>
          <p:spPr>
            <a:xfrm>
              <a:off x="6643767" y="3162969"/>
              <a:ext cx="1339761" cy="599670"/>
            </a:xfrm>
            <a:prstGeom prst="rect">
              <a:avLst/>
            </a:prstGeom>
          </p:spPr>
        </p:pic>
      </p:grpSp>
      <p:grpSp>
        <p:nvGrpSpPr>
          <p:cNvPr id="13" name="Group 12"/>
          <p:cNvGrpSpPr/>
          <p:nvPr/>
        </p:nvGrpSpPr>
        <p:grpSpPr>
          <a:xfrm>
            <a:off x="0" y="609188"/>
            <a:ext cx="9144000" cy="2528668"/>
            <a:chOff x="0" y="926791"/>
            <a:chExt cx="9144000" cy="2528668"/>
          </a:xfrm>
        </p:grpSpPr>
        <p:pic>
          <p:nvPicPr>
            <p:cNvPr id="10" name="Picture 9" descr="IDP review.tiff"/>
            <p:cNvPicPr>
              <a:picLocks noChangeAspect="1"/>
            </p:cNvPicPr>
            <p:nvPr/>
          </p:nvPicPr>
          <p:blipFill>
            <a:blip r:embed="rId3" cstate="email">
              <a:extLst>
                <a:ext uri="{28A0092B-C50C-407E-A947-70E740481C1C}">
                  <a14:useLocalDpi xmlns:a14="http://schemas.microsoft.com/office/drawing/2010/main"/>
                </a:ext>
              </a:extLst>
            </a:blip>
            <a:srcRect t="35234" b="9161"/>
            <a:stretch>
              <a:fillRect/>
            </a:stretch>
          </p:blipFill>
          <p:spPr>
            <a:xfrm>
              <a:off x="0" y="926791"/>
              <a:ext cx="9144000" cy="2528668"/>
            </a:xfrm>
            <a:prstGeom prst="rect">
              <a:avLst/>
            </a:prstGeom>
          </p:spPr>
        </p:pic>
        <p:pic>
          <p:nvPicPr>
            <p:cNvPr id="11" name="Picture 10" descr="IDP review.tiff"/>
            <p:cNvPicPr>
              <a:picLocks noChangeAspect="1"/>
            </p:cNvPicPr>
            <p:nvPr/>
          </p:nvPicPr>
          <p:blipFill>
            <a:blip r:embed="rId3" cstate="email">
              <a:extLst>
                <a:ext uri="{28A0092B-C50C-407E-A947-70E740481C1C}">
                  <a14:useLocalDpi xmlns:a14="http://schemas.microsoft.com/office/drawing/2010/main"/>
                </a:ext>
              </a:extLst>
            </a:blip>
            <a:srcRect t="4538" r="69722" b="82379"/>
            <a:stretch>
              <a:fillRect/>
            </a:stretch>
          </p:blipFill>
          <p:spPr>
            <a:xfrm>
              <a:off x="5491548" y="2311264"/>
              <a:ext cx="2768656" cy="594979"/>
            </a:xfrm>
            <a:prstGeom prst="rect">
              <a:avLst/>
            </a:prstGeom>
          </p:spPr>
        </p:pic>
      </p:grpSp>
    </p:spTree>
    <p:extLst>
      <p:ext uri="{BB962C8B-B14F-4D97-AF65-F5344CB8AC3E}">
        <p14:creationId xmlns:p14="http://schemas.microsoft.com/office/powerpoint/2010/main" val="2342718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5400"/>
            <a:ext cx="7772400" cy="660400"/>
          </a:xfrm>
        </p:spPr>
        <p:txBody>
          <a:bodyPr/>
          <a:lstStyle/>
          <a:p>
            <a:r>
              <a:rPr lang="en-US" sz="2400" b="1" dirty="0" smtClean="0">
                <a:latin typeface="Helvetica"/>
                <a:cs typeface="Helvetica"/>
              </a:rPr>
              <a:t>Disordered domains are very common</a:t>
            </a:r>
            <a:endParaRPr lang="en-US" sz="2400" b="1" dirty="0">
              <a:latin typeface="Helvetica"/>
              <a:cs typeface="Helvetica"/>
            </a:endParaRPr>
          </a:p>
        </p:txBody>
      </p:sp>
      <p:sp>
        <p:nvSpPr>
          <p:cNvPr id="3" name="Content Placeholder 2"/>
          <p:cNvSpPr>
            <a:spLocks noGrp="1"/>
          </p:cNvSpPr>
          <p:nvPr>
            <p:ph idx="1"/>
          </p:nvPr>
        </p:nvSpPr>
        <p:spPr>
          <a:xfrm>
            <a:off x="0" y="3832738"/>
            <a:ext cx="9144000" cy="2745861"/>
          </a:xfrm>
        </p:spPr>
        <p:txBody>
          <a:bodyPr/>
          <a:lstStyle/>
          <a:p>
            <a:r>
              <a:rPr lang="en-US" sz="1800" dirty="0" smtClean="0">
                <a:latin typeface="Helvetica"/>
                <a:cs typeface="Helvetica"/>
              </a:rPr>
              <a:t>Can interact with a wide variety of partners. These interactions can be of very high specificity.</a:t>
            </a:r>
          </a:p>
          <a:p>
            <a:endParaRPr lang="en-US" sz="1800" dirty="0" smtClean="0">
              <a:latin typeface="Helvetica"/>
              <a:cs typeface="Helvetica"/>
            </a:endParaRPr>
          </a:p>
          <a:p>
            <a:r>
              <a:rPr lang="en-US" sz="1800" dirty="0" smtClean="0">
                <a:latin typeface="Helvetica"/>
                <a:cs typeface="Helvetica"/>
              </a:rPr>
              <a:t>Interaction promiscuity may allow them to serve as regulatory hubs, linking together multiple processes.</a:t>
            </a:r>
          </a:p>
          <a:p>
            <a:endParaRPr lang="en-US" sz="1800" dirty="0" smtClean="0">
              <a:latin typeface="Helvetica"/>
              <a:cs typeface="Helvetica"/>
            </a:endParaRPr>
          </a:p>
          <a:p>
            <a:r>
              <a:rPr lang="en-US" sz="1800" dirty="0" smtClean="0">
                <a:latin typeface="Helvetica"/>
                <a:cs typeface="Helvetica"/>
              </a:rPr>
              <a:t>Consistent with above, intrinsically disordered domains are especially common in regulatory proteins such as transcription factors. </a:t>
            </a:r>
            <a:endParaRPr lang="en-US" sz="1800" dirty="0">
              <a:latin typeface="Helvetica"/>
              <a:cs typeface="Helvetica"/>
            </a:endParaRPr>
          </a:p>
        </p:txBody>
      </p:sp>
      <p:graphicFrame>
        <p:nvGraphicFramePr>
          <p:cNvPr id="4" name="Table 3"/>
          <p:cNvGraphicFramePr>
            <a:graphicFrameLocks noGrp="1"/>
          </p:cNvGraphicFramePr>
          <p:nvPr>
            <p:extLst>
              <p:ext uri="{D42A27DB-BD31-4B8C-83A1-F6EECF244321}">
                <p14:modId xmlns:p14="http://schemas.microsoft.com/office/powerpoint/2010/main" val="896265144"/>
              </p:ext>
            </p:extLst>
          </p:nvPr>
        </p:nvGraphicFramePr>
        <p:xfrm>
          <a:off x="1777679" y="1018474"/>
          <a:ext cx="6096000" cy="1752600"/>
        </p:xfrm>
        <a:graphic>
          <a:graphicData uri="http://schemas.openxmlformats.org/drawingml/2006/table">
            <a:tbl>
              <a:tblPr firstRow="1" bandRow="1">
                <a:tableStyleId>{85BE263C-DBD7-4A20-BB59-AAB30ACAA65A}</a:tableStyleId>
              </a:tblPr>
              <a:tblGrid>
                <a:gridCol w="3048000"/>
                <a:gridCol w="3048000"/>
              </a:tblGrid>
              <a:tr h="370840">
                <a:tc>
                  <a:txBody>
                    <a:bodyPr/>
                    <a:lstStyle/>
                    <a:p>
                      <a:r>
                        <a:rPr lang="en-US" dirty="0" smtClean="0">
                          <a:latin typeface="Helvetica"/>
                          <a:cs typeface="Helvetica"/>
                        </a:rPr>
                        <a:t>Domain of Life</a:t>
                      </a:r>
                      <a:endParaRPr lang="en-US" dirty="0">
                        <a:latin typeface="Helvetica"/>
                        <a:cs typeface="Helvetica"/>
                      </a:endParaRPr>
                    </a:p>
                  </a:txBody>
                  <a:tcPr/>
                </a:tc>
                <a:tc>
                  <a:txBody>
                    <a:bodyPr/>
                    <a:lstStyle/>
                    <a:p>
                      <a:r>
                        <a:rPr lang="en-US" dirty="0" smtClean="0">
                          <a:latin typeface="Helvetica"/>
                          <a:cs typeface="Helvetica"/>
                        </a:rPr>
                        <a:t>Proportion of proteins with disordered regions</a:t>
                      </a:r>
                      <a:endParaRPr lang="en-US" dirty="0">
                        <a:latin typeface="Helvetica"/>
                        <a:cs typeface="Helvetica"/>
                      </a:endParaRPr>
                    </a:p>
                  </a:txBody>
                  <a:tcPr/>
                </a:tc>
              </a:tr>
              <a:tr h="370840">
                <a:tc>
                  <a:txBody>
                    <a:bodyPr/>
                    <a:lstStyle/>
                    <a:p>
                      <a:r>
                        <a:rPr lang="en-US" dirty="0" smtClean="0">
                          <a:latin typeface="Helvetica"/>
                          <a:cs typeface="Helvetica"/>
                        </a:rPr>
                        <a:t>Bacteria</a:t>
                      </a:r>
                      <a:endParaRPr lang="en-US" dirty="0">
                        <a:latin typeface="Helvetica"/>
                        <a:cs typeface="Helvetica"/>
                      </a:endParaRPr>
                    </a:p>
                  </a:txBody>
                  <a:tcPr/>
                </a:tc>
                <a:tc>
                  <a:txBody>
                    <a:bodyPr/>
                    <a:lstStyle/>
                    <a:p>
                      <a:r>
                        <a:rPr lang="en-US" dirty="0" smtClean="0">
                          <a:latin typeface="Helvetica"/>
                          <a:cs typeface="Helvetica"/>
                        </a:rPr>
                        <a:t>16-45%</a:t>
                      </a:r>
                      <a:endParaRPr lang="en-US" dirty="0">
                        <a:latin typeface="Helvetica"/>
                        <a:cs typeface="Helvetica"/>
                      </a:endParaRPr>
                    </a:p>
                  </a:txBody>
                  <a:tcPr/>
                </a:tc>
              </a:tr>
              <a:tr h="370840">
                <a:tc>
                  <a:txBody>
                    <a:bodyPr/>
                    <a:lstStyle/>
                    <a:p>
                      <a:r>
                        <a:rPr lang="en-US" dirty="0" err="1" smtClean="0">
                          <a:latin typeface="Helvetica"/>
                          <a:cs typeface="Helvetica"/>
                        </a:rPr>
                        <a:t>Archaea</a:t>
                      </a:r>
                      <a:endParaRPr lang="en-US" dirty="0">
                        <a:latin typeface="Helvetica"/>
                        <a:cs typeface="Helvetica"/>
                      </a:endParaRPr>
                    </a:p>
                  </a:txBody>
                  <a:tcPr/>
                </a:tc>
                <a:tc>
                  <a:txBody>
                    <a:bodyPr/>
                    <a:lstStyle/>
                    <a:p>
                      <a:r>
                        <a:rPr lang="en-US" dirty="0" smtClean="0">
                          <a:latin typeface="Helvetica"/>
                          <a:cs typeface="Helvetica"/>
                        </a:rPr>
                        <a:t>26-51%</a:t>
                      </a:r>
                      <a:endParaRPr lang="en-US" dirty="0">
                        <a:latin typeface="Helvetica"/>
                        <a:cs typeface="Helvetica"/>
                      </a:endParaRPr>
                    </a:p>
                  </a:txBody>
                  <a:tcPr/>
                </a:tc>
              </a:tr>
              <a:tr h="370840">
                <a:tc>
                  <a:txBody>
                    <a:bodyPr/>
                    <a:lstStyle/>
                    <a:p>
                      <a:r>
                        <a:rPr lang="en-US" dirty="0" smtClean="0">
                          <a:latin typeface="Helvetica"/>
                          <a:cs typeface="Helvetica"/>
                        </a:rPr>
                        <a:t>Eukaryotes</a:t>
                      </a:r>
                      <a:endParaRPr lang="en-US" dirty="0">
                        <a:latin typeface="Helvetica"/>
                        <a:cs typeface="Helvetica"/>
                      </a:endParaRPr>
                    </a:p>
                  </a:txBody>
                  <a:tcPr/>
                </a:tc>
                <a:tc>
                  <a:txBody>
                    <a:bodyPr/>
                    <a:lstStyle/>
                    <a:p>
                      <a:r>
                        <a:rPr lang="en-US" dirty="0" smtClean="0">
                          <a:latin typeface="Helvetica"/>
                          <a:cs typeface="Helvetica"/>
                        </a:rPr>
                        <a:t>52-67%</a:t>
                      </a:r>
                      <a:endParaRPr lang="en-US" dirty="0">
                        <a:latin typeface="Helvetica"/>
                        <a:cs typeface="Helvetica"/>
                      </a:endParaRPr>
                    </a:p>
                  </a:txBody>
                  <a:tcPr/>
                </a:tc>
              </a:tr>
            </a:tbl>
          </a:graphicData>
        </a:graphic>
      </p:graphicFrame>
      <p:sp>
        <p:nvSpPr>
          <p:cNvPr id="5" name="TextBox 4"/>
          <p:cNvSpPr txBox="1"/>
          <p:nvPr/>
        </p:nvSpPr>
        <p:spPr>
          <a:xfrm>
            <a:off x="858054" y="2964194"/>
            <a:ext cx="7333506" cy="369332"/>
          </a:xfrm>
          <a:prstGeom prst="rect">
            <a:avLst/>
          </a:prstGeom>
          <a:noFill/>
        </p:spPr>
        <p:txBody>
          <a:bodyPr wrap="square" rtlCol="0">
            <a:spAutoFit/>
          </a:bodyPr>
          <a:lstStyle/>
          <a:p>
            <a:pPr algn="ctr"/>
            <a:r>
              <a:rPr lang="en-US" dirty="0" smtClean="0">
                <a:latin typeface="Helvetica"/>
                <a:cs typeface="Helvetica"/>
              </a:rPr>
              <a:t>But what are they good for?</a:t>
            </a:r>
          </a:p>
        </p:txBody>
      </p:sp>
    </p:spTree>
    <p:extLst>
      <p:ext uri="{BB962C8B-B14F-4D97-AF65-F5344CB8AC3E}">
        <p14:creationId xmlns:p14="http://schemas.microsoft.com/office/powerpoint/2010/main" val="2645261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1143000"/>
          </a:xfrm>
        </p:spPr>
        <p:txBody>
          <a:bodyPr/>
          <a:lstStyle/>
          <a:p>
            <a:r>
              <a:rPr lang="en-US" sz="2400" b="1" dirty="0" smtClean="0">
                <a:latin typeface="Helvetica"/>
                <a:cs typeface="Helvetica"/>
              </a:rPr>
              <a:t>Evidence that the </a:t>
            </a:r>
            <a:r>
              <a:rPr lang="en-US" sz="2400" b="1" dirty="0" err="1" smtClean="0">
                <a:latin typeface="Helvetica"/>
                <a:cs typeface="Helvetica"/>
              </a:rPr>
              <a:t>Gro</a:t>
            </a:r>
            <a:r>
              <a:rPr lang="en-US" sz="2400" b="1" dirty="0" smtClean="0">
                <a:latin typeface="Helvetica"/>
                <a:cs typeface="Helvetica"/>
              </a:rPr>
              <a:t> central domains are intrinsically disordered</a:t>
            </a:r>
            <a:endParaRPr lang="en-US" sz="2400" b="1" dirty="0">
              <a:latin typeface="Helvetica"/>
              <a:cs typeface="Helvetica"/>
            </a:endParaRPr>
          </a:p>
        </p:txBody>
      </p:sp>
      <p:sp>
        <p:nvSpPr>
          <p:cNvPr id="3" name="Content Placeholder 2"/>
          <p:cNvSpPr>
            <a:spLocks noGrp="1"/>
          </p:cNvSpPr>
          <p:nvPr>
            <p:ph idx="1"/>
          </p:nvPr>
        </p:nvSpPr>
        <p:spPr>
          <a:xfrm>
            <a:off x="685800" y="1786686"/>
            <a:ext cx="7772400" cy="1668772"/>
          </a:xfrm>
        </p:spPr>
        <p:txBody>
          <a:bodyPr/>
          <a:lstStyle/>
          <a:p>
            <a:r>
              <a:rPr lang="en-US" sz="2000" dirty="0" smtClean="0">
                <a:latin typeface="Helvetica"/>
                <a:cs typeface="Helvetica"/>
              </a:rPr>
              <a:t>Not well conserved </a:t>
            </a:r>
          </a:p>
          <a:p>
            <a:r>
              <a:rPr lang="en-US" sz="2000" dirty="0" smtClean="0">
                <a:latin typeface="Helvetica"/>
                <a:cs typeface="Helvetica"/>
              </a:rPr>
              <a:t>Amino acid composition typical of </a:t>
            </a:r>
            <a:r>
              <a:rPr lang="en-US" sz="2000" dirty="0" err="1" smtClean="0">
                <a:latin typeface="Helvetica"/>
                <a:cs typeface="Helvetica"/>
              </a:rPr>
              <a:t>IDPs</a:t>
            </a:r>
            <a:endParaRPr lang="en-US" sz="2000" dirty="0" smtClean="0">
              <a:latin typeface="Helvetica"/>
              <a:cs typeface="Helvetica"/>
            </a:endParaRPr>
          </a:p>
          <a:p>
            <a:r>
              <a:rPr lang="en-US" sz="2000" dirty="0" smtClean="0">
                <a:latin typeface="Helvetica"/>
                <a:cs typeface="Helvetica"/>
              </a:rPr>
              <a:t>Immutability</a:t>
            </a:r>
            <a:endParaRPr lang="en-US" sz="2000" dirty="0">
              <a:latin typeface="Helvetica"/>
              <a:cs typeface="Helvetica"/>
            </a:endParaRPr>
          </a:p>
        </p:txBody>
      </p:sp>
      <p:pic>
        <p:nvPicPr>
          <p:cNvPr id="4" name="Picture 3" descr="gro deletion construct with illustration high res.tiff"/>
          <p:cNvPicPr>
            <a:picLocks noChangeAspect="1"/>
          </p:cNvPicPr>
          <p:nvPr/>
        </p:nvPicPr>
        <p:blipFill>
          <a:blip r:embed="rId2" cstate="email">
            <a:extLst>
              <a:ext uri="{28A0092B-C50C-407E-A947-70E740481C1C}">
                <a14:useLocalDpi xmlns:a14="http://schemas.microsoft.com/office/drawing/2010/main"/>
              </a:ext>
            </a:extLst>
          </a:blip>
          <a:srcRect l="16574" t="21653" r="7593" b="50617"/>
          <a:stretch>
            <a:fillRect/>
          </a:stretch>
        </p:blipFill>
        <p:spPr>
          <a:xfrm>
            <a:off x="2404481" y="3989310"/>
            <a:ext cx="5352110" cy="393387"/>
          </a:xfrm>
          <a:prstGeom prst="rect">
            <a:avLst/>
          </a:prstGeom>
        </p:spPr>
      </p:pic>
      <p:sp>
        <p:nvSpPr>
          <p:cNvPr id="5" name="TextBox 4"/>
          <p:cNvSpPr txBox="1"/>
          <p:nvPr/>
        </p:nvSpPr>
        <p:spPr>
          <a:xfrm>
            <a:off x="0" y="3455458"/>
            <a:ext cx="2693179" cy="584776"/>
          </a:xfrm>
          <a:prstGeom prst="rect">
            <a:avLst/>
          </a:prstGeom>
          <a:noFill/>
        </p:spPr>
        <p:txBody>
          <a:bodyPr wrap="square" rtlCol="0">
            <a:spAutoFit/>
          </a:bodyPr>
          <a:lstStyle/>
          <a:p>
            <a:pPr algn="ctr"/>
            <a:r>
              <a:rPr lang="en-US" sz="1600" dirty="0" smtClean="0">
                <a:latin typeface="Arial"/>
                <a:cs typeface="Arial"/>
              </a:rPr>
              <a:t>% identity with mammalian counterparts</a:t>
            </a:r>
          </a:p>
        </p:txBody>
      </p:sp>
      <p:sp>
        <p:nvSpPr>
          <p:cNvPr id="6" name="TextBox 5"/>
          <p:cNvSpPr txBox="1"/>
          <p:nvPr/>
        </p:nvSpPr>
        <p:spPr>
          <a:xfrm>
            <a:off x="2551282" y="3659425"/>
            <a:ext cx="576224" cy="369332"/>
          </a:xfrm>
          <a:prstGeom prst="rect">
            <a:avLst/>
          </a:prstGeom>
          <a:noFill/>
        </p:spPr>
        <p:txBody>
          <a:bodyPr wrap="none" rtlCol="0">
            <a:spAutoFit/>
          </a:bodyPr>
          <a:lstStyle/>
          <a:p>
            <a:r>
              <a:rPr lang="en-US" sz="1800" dirty="0" smtClean="0">
                <a:latin typeface="Arial"/>
                <a:cs typeface="Arial"/>
              </a:rPr>
              <a:t>~70</a:t>
            </a:r>
          </a:p>
        </p:txBody>
      </p:sp>
      <p:sp>
        <p:nvSpPr>
          <p:cNvPr id="7" name="TextBox 6"/>
          <p:cNvSpPr txBox="1"/>
          <p:nvPr/>
        </p:nvSpPr>
        <p:spPr>
          <a:xfrm>
            <a:off x="6155111" y="3659425"/>
            <a:ext cx="576224" cy="369332"/>
          </a:xfrm>
          <a:prstGeom prst="rect">
            <a:avLst/>
          </a:prstGeom>
          <a:noFill/>
        </p:spPr>
        <p:txBody>
          <a:bodyPr wrap="none" rtlCol="0">
            <a:spAutoFit/>
          </a:bodyPr>
          <a:lstStyle/>
          <a:p>
            <a:r>
              <a:rPr lang="en-US" sz="1800" dirty="0" smtClean="0">
                <a:latin typeface="Arial"/>
                <a:cs typeface="Arial"/>
              </a:rPr>
              <a:t>~90</a:t>
            </a:r>
          </a:p>
        </p:txBody>
      </p:sp>
      <p:sp>
        <p:nvSpPr>
          <p:cNvPr id="8" name="TextBox 7"/>
          <p:cNvSpPr txBox="1"/>
          <p:nvPr/>
        </p:nvSpPr>
        <p:spPr>
          <a:xfrm>
            <a:off x="4508500" y="3659425"/>
            <a:ext cx="576224" cy="369332"/>
          </a:xfrm>
          <a:prstGeom prst="rect">
            <a:avLst/>
          </a:prstGeom>
          <a:noFill/>
        </p:spPr>
        <p:txBody>
          <a:bodyPr wrap="none" rtlCol="0">
            <a:spAutoFit/>
          </a:bodyPr>
          <a:lstStyle/>
          <a:p>
            <a:r>
              <a:rPr lang="en-US" sz="1800" dirty="0" smtClean="0">
                <a:latin typeface="Arial"/>
                <a:cs typeface="Arial"/>
              </a:rPr>
              <a:t>~</a:t>
            </a:r>
            <a:r>
              <a:rPr lang="en-US" dirty="0" smtClean="0">
                <a:latin typeface="Arial"/>
                <a:cs typeface="Arial"/>
              </a:rPr>
              <a:t>25</a:t>
            </a:r>
            <a:endParaRPr lang="en-US" sz="1800" dirty="0" smtClean="0">
              <a:latin typeface="Arial"/>
              <a:cs typeface="Arial"/>
            </a:endParaRPr>
          </a:p>
        </p:txBody>
      </p:sp>
      <p:sp>
        <p:nvSpPr>
          <p:cNvPr id="9" name="TextBox 8"/>
          <p:cNvSpPr txBox="1"/>
          <p:nvPr/>
        </p:nvSpPr>
        <p:spPr>
          <a:xfrm>
            <a:off x="3749634" y="3659425"/>
            <a:ext cx="576224" cy="369332"/>
          </a:xfrm>
          <a:prstGeom prst="rect">
            <a:avLst/>
          </a:prstGeom>
          <a:noFill/>
        </p:spPr>
        <p:txBody>
          <a:bodyPr wrap="none" rtlCol="0">
            <a:spAutoFit/>
          </a:bodyPr>
          <a:lstStyle/>
          <a:p>
            <a:r>
              <a:rPr lang="en-US" sz="1800" dirty="0" smtClean="0">
                <a:latin typeface="Arial"/>
                <a:cs typeface="Arial"/>
              </a:rPr>
              <a:t>~30</a:t>
            </a:r>
          </a:p>
        </p:txBody>
      </p:sp>
      <p:sp>
        <p:nvSpPr>
          <p:cNvPr id="10" name="TextBox 9"/>
          <p:cNvSpPr txBox="1"/>
          <p:nvPr/>
        </p:nvSpPr>
        <p:spPr>
          <a:xfrm>
            <a:off x="3181375" y="3659425"/>
            <a:ext cx="576224" cy="369332"/>
          </a:xfrm>
          <a:prstGeom prst="rect">
            <a:avLst/>
          </a:prstGeom>
          <a:noFill/>
        </p:spPr>
        <p:txBody>
          <a:bodyPr wrap="none" rtlCol="0">
            <a:spAutoFit/>
          </a:bodyPr>
          <a:lstStyle/>
          <a:p>
            <a:r>
              <a:rPr lang="en-US" sz="1800" dirty="0" smtClean="0">
                <a:latin typeface="Arial"/>
                <a:cs typeface="Arial"/>
              </a:rPr>
              <a:t>~10</a:t>
            </a:r>
          </a:p>
        </p:txBody>
      </p:sp>
      <p:sp>
        <p:nvSpPr>
          <p:cNvPr id="11" name="TextBox 10"/>
          <p:cNvSpPr txBox="1"/>
          <p:nvPr/>
        </p:nvSpPr>
        <p:spPr>
          <a:xfrm>
            <a:off x="3639981" y="4504988"/>
            <a:ext cx="1737037" cy="369332"/>
          </a:xfrm>
          <a:prstGeom prst="rect">
            <a:avLst/>
          </a:prstGeom>
          <a:noFill/>
        </p:spPr>
        <p:txBody>
          <a:bodyPr wrap="none" rtlCol="0">
            <a:spAutoFit/>
          </a:bodyPr>
          <a:lstStyle/>
          <a:p>
            <a:r>
              <a:rPr lang="en-US" sz="1800" i="1" dirty="0" smtClean="0">
                <a:latin typeface="Arial"/>
                <a:cs typeface="Arial"/>
              </a:rPr>
              <a:t>Drosophila</a:t>
            </a:r>
            <a:r>
              <a:rPr lang="en-US" sz="1800" dirty="0" smtClean="0">
                <a:latin typeface="Arial"/>
                <a:cs typeface="Arial"/>
              </a:rPr>
              <a:t> </a:t>
            </a:r>
            <a:r>
              <a:rPr lang="en-US" sz="1800" dirty="0" err="1" smtClean="0">
                <a:latin typeface="Arial"/>
                <a:cs typeface="Arial"/>
              </a:rPr>
              <a:t>Gro</a:t>
            </a:r>
            <a:endParaRPr lang="en-US" sz="1800" dirty="0" smtClean="0">
              <a:latin typeface="Arial"/>
              <a:cs typeface="Arial"/>
            </a:endParaRPr>
          </a:p>
        </p:txBody>
      </p:sp>
    </p:spTree>
    <p:extLst>
      <p:ext uri="{BB962C8B-B14F-4D97-AF65-F5344CB8AC3E}">
        <p14:creationId xmlns:p14="http://schemas.microsoft.com/office/powerpoint/2010/main" val="8509905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0800"/>
            <a:ext cx="9144000" cy="838200"/>
          </a:xfrm>
        </p:spPr>
        <p:txBody>
          <a:bodyPr/>
          <a:lstStyle/>
          <a:p>
            <a:r>
              <a:rPr lang="en-US" sz="2400" b="1" dirty="0" smtClean="0">
                <a:latin typeface="Helvetica"/>
                <a:cs typeface="Helvetica"/>
              </a:rPr>
              <a:t>Gro central domains are intrinsically disordered</a:t>
            </a:r>
            <a:endParaRPr lang="en-US" sz="2400" b="1" dirty="0">
              <a:latin typeface="Helvetica"/>
              <a:cs typeface="Helvetica"/>
            </a:endParaRPr>
          </a:p>
        </p:txBody>
      </p:sp>
      <p:sp>
        <p:nvSpPr>
          <p:cNvPr id="14" name="TextBox 13"/>
          <p:cNvSpPr txBox="1"/>
          <p:nvPr/>
        </p:nvSpPr>
        <p:spPr>
          <a:xfrm>
            <a:off x="508000" y="5029200"/>
            <a:ext cx="8153400" cy="1477328"/>
          </a:xfrm>
          <a:prstGeom prst="rect">
            <a:avLst/>
          </a:prstGeom>
          <a:noFill/>
        </p:spPr>
        <p:txBody>
          <a:bodyPr wrap="square" rtlCol="0">
            <a:spAutoFit/>
          </a:bodyPr>
          <a:lstStyle/>
          <a:p>
            <a:pPr algn="ctr"/>
            <a:r>
              <a:rPr lang="en-US" sz="1800" dirty="0" smtClean="0">
                <a:latin typeface="Arial"/>
                <a:cs typeface="Arial"/>
              </a:rPr>
              <a:t>Are the central domains a regulatory hub?</a:t>
            </a:r>
          </a:p>
          <a:p>
            <a:pPr algn="ctr"/>
            <a:endParaRPr lang="en-US" sz="1800" dirty="0" smtClean="0">
              <a:latin typeface="Arial"/>
              <a:cs typeface="Arial"/>
            </a:endParaRPr>
          </a:p>
          <a:p>
            <a:pPr algn="ctr"/>
            <a:r>
              <a:rPr lang="en-US" sz="1800" dirty="0" smtClean="0">
                <a:latin typeface="Arial"/>
                <a:cs typeface="Arial"/>
              </a:rPr>
              <a:t>Do they account for </a:t>
            </a:r>
            <a:r>
              <a:rPr lang="en-US" sz="1800" dirty="0" err="1" smtClean="0">
                <a:latin typeface="Arial"/>
                <a:cs typeface="Arial"/>
              </a:rPr>
              <a:t>Groucho’s</a:t>
            </a:r>
            <a:r>
              <a:rPr lang="en-US" sz="1800" dirty="0" smtClean="0">
                <a:latin typeface="Arial"/>
                <a:cs typeface="Arial"/>
              </a:rPr>
              <a:t> role as the “Champion Co-repressor”?</a:t>
            </a:r>
          </a:p>
          <a:p>
            <a:pPr algn="ctr"/>
            <a:endParaRPr lang="en-US" sz="1800" dirty="0" smtClean="0">
              <a:latin typeface="Arial"/>
              <a:cs typeface="Arial"/>
            </a:endParaRPr>
          </a:p>
          <a:p>
            <a:pPr algn="ctr"/>
            <a:r>
              <a:rPr lang="en-US" sz="1800" b="1" dirty="0" smtClean="0">
                <a:latin typeface="Arial"/>
                <a:cs typeface="Arial"/>
              </a:rPr>
              <a:t>To find out we are identifying the </a:t>
            </a:r>
            <a:r>
              <a:rPr lang="en-US" sz="1800" b="1" dirty="0" err="1" smtClean="0">
                <a:latin typeface="Arial"/>
                <a:cs typeface="Arial"/>
              </a:rPr>
              <a:t>Groucho</a:t>
            </a:r>
            <a:r>
              <a:rPr lang="en-US" sz="1800" b="1" dirty="0" smtClean="0">
                <a:latin typeface="Arial"/>
                <a:cs typeface="Arial"/>
              </a:rPr>
              <a:t> </a:t>
            </a:r>
            <a:r>
              <a:rPr lang="en-US" sz="1800" b="1" dirty="0" err="1" smtClean="0">
                <a:latin typeface="Arial"/>
                <a:cs typeface="Arial"/>
              </a:rPr>
              <a:t>interactome</a:t>
            </a:r>
            <a:r>
              <a:rPr lang="en-US" sz="1800" b="1" dirty="0" smtClean="0">
                <a:latin typeface="Arial"/>
                <a:cs typeface="Arial"/>
              </a:rPr>
              <a:t>.</a:t>
            </a:r>
          </a:p>
        </p:txBody>
      </p:sp>
      <p:pic>
        <p:nvPicPr>
          <p:cNvPr id="13" name="Picture 12" descr="Figure 3.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30807" y="927100"/>
            <a:ext cx="7288419" cy="3835400"/>
          </a:xfrm>
          <a:prstGeom prst="rect">
            <a:avLst/>
          </a:prstGeom>
        </p:spPr>
      </p:pic>
    </p:spTree>
    <p:extLst>
      <p:ext uri="{BB962C8B-B14F-4D97-AF65-F5344CB8AC3E}">
        <p14:creationId xmlns:p14="http://schemas.microsoft.com/office/powerpoint/2010/main" val="3440672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a:xfrm>
            <a:off x="152400" y="342900"/>
            <a:ext cx="8991600" cy="457200"/>
          </a:xfrm>
          <a:noFill/>
        </p:spPr>
        <p:txBody>
          <a:bodyPr/>
          <a:lstStyle/>
          <a:p>
            <a:r>
              <a:rPr lang="en-US" sz="2400" b="1" dirty="0">
                <a:latin typeface="Helvetica"/>
                <a:cs typeface="Helvetica"/>
              </a:rPr>
              <a:t>4</a:t>
            </a:r>
            <a:r>
              <a:rPr lang="en-US" sz="2400" b="1" dirty="0" smtClean="0">
                <a:latin typeface="Helvetica"/>
                <a:cs typeface="Helvetica"/>
              </a:rPr>
              <a:t>:</a:t>
            </a:r>
            <a:r>
              <a:rPr lang="en-US" sz="2400" b="1" dirty="0">
                <a:latin typeface="Helvetica"/>
                <a:cs typeface="Helvetica"/>
              </a:rPr>
              <a:t> </a:t>
            </a:r>
            <a:r>
              <a:rPr lang="en-US" sz="2400" b="1" dirty="0" smtClean="0">
                <a:latin typeface="Helvetica"/>
                <a:cs typeface="Helvetica"/>
              </a:rPr>
              <a:t>Identification </a:t>
            </a:r>
            <a:r>
              <a:rPr lang="en-US" sz="2400" b="1" dirty="0">
                <a:latin typeface="Helvetica"/>
                <a:cs typeface="Helvetica"/>
              </a:rPr>
              <a:t>of the Groucho Interactome</a:t>
            </a:r>
            <a:r>
              <a:rPr lang="en-US" sz="2400" dirty="0">
                <a:latin typeface="Helvetica"/>
                <a:cs typeface="Helvetica"/>
              </a:rPr>
              <a:t/>
            </a:r>
            <a:br>
              <a:rPr lang="en-US" sz="2400" dirty="0">
                <a:latin typeface="Helvetica"/>
                <a:cs typeface="Helvetica"/>
              </a:rPr>
            </a:br>
            <a:endParaRPr lang="en-US" sz="2400" b="1" dirty="0" smtClean="0">
              <a:solidFill>
                <a:schemeClr val="tx1"/>
              </a:solidFill>
              <a:latin typeface="Helvetica"/>
              <a:cs typeface="Helvetica"/>
            </a:endParaRPr>
          </a:p>
        </p:txBody>
      </p:sp>
      <p:sp>
        <p:nvSpPr>
          <p:cNvPr id="6" name="Rectangle 5"/>
          <p:cNvSpPr>
            <a:spLocks noChangeArrowheads="1"/>
          </p:cNvSpPr>
          <p:nvPr/>
        </p:nvSpPr>
        <p:spPr bwMode="auto">
          <a:xfrm>
            <a:off x="0" y="2185719"/>
            <a:ext cx="9144000" cy="1015663"/>
          </a:xfrm>
          <a:prstGeom prst="rect">
            <a:avLst/>
          </a:prstGeom>
          <a:noFill/>
          <a:ln w="9525">
            <a:noFill/>
            <a:miter lim="800000"/>
            <a:headEnd/>
            <a:tailEnd/>
          </a:ln>
        </p:spPr>
        <p:txBody>
          <a:bodyPr>
            <a:prstTxWarp prst="textNoShape">
              <a:avLst/>
            </a:prstTxWarp>
            <a:spAutoFit/>
          </a:bodyPr>
          <a:lstStyle/>
          <a:p>
            <a:pPr algn="ctr" defTabSz="914400" fontAlgn="base">
              <a:spcBef>
                <a:spcPct val="0"/>
              </a:spcBef>
              <a:spcAft>
                <a:spcPct val="0"/>
              </a:spcAft>
            </a:pPr>
            <a:r>
              <a:rPr lang="en-US" sz="2000" dirty="0" smtClean="0">
                <a:latin typeface="Helvetica"/>
                <a:cs typeface="Helvetica"/>
              </a:rPr>
              <a:t>In </a:t>
            </a:r>
            <a:r>
              <a:rPr lang="en-US" sz="2000" dirty="0">
                <a:latin typeface="Helvetica"/>
                <a:cs typeface="Helvetica"/>
              </a:rPr>
              <a:t>order to </a:t>
            </a:r>
            <a:r>
              <a:rPr lang="en-US" sz="2000" dirty="0" smtClean="0">
                <a:latin typeface="Helvetica"/>
                <a:cs typeface="Helvetica"/>
              </a:rPr>
              <a:t>further facilitate the mechanistic understanding of the diverse roles of Gro in development and the contribution of the unconserved central region to this process, we utilized MudPIT to identified the Groucho interactome.</a:t>
            </a:r>
            <a:endParaRPr lang="en-US" sz="2000" b="1" dirty="0">
              <a:solidFill>
                <a:srgbClr val="800000"/>
              </a:solidFill>
              <a:latin typeface="Helvetica"/>
              <a:ea typeface="ＭＳ Ｐゴシック" pitchFamily="-110" charset="-128"/>
              <a:cs typeface="Helvetica"/>
            </a:endParaRPr>
          </a:p>
        </p:txBody>
      </p:sp>
    </p:spTree>
    <p:extLst>
      <p:ext uri="{BB962C8B-B14F-4D97-AF65-F5344CB8AC3E}">
        <p14:creationId xmlns:p14="http://schemas.microsoft.com/office/powerpoint/2010/main" val="307333868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635000"/>
          </a:xfrm>
        </p:spPr>
        <p:txBody>
          <a:bodyPr/>
          <a:lstStyle/>
          <a:p>
            <a:r>
              <a:rPr lang="en-US" sz="2400" b="1" dirty="0">
                <a:latin typeface="Helvetica"/>
                <a:cs typeface="Helvetica"/>
              </a:rPr>
              <a:t>Schematic of the methodology used for MudPIT</a:t>
            </a:r>
            <a:r>
              <a:rPr lang="en-US" sz="2400" dirty="0">
                <a:latin typeface="Helvetica"/>
                <a:cs typeface="Helvetica"/>
              </a:rPr>
              <a:t> </a:t>
            </a:r>
          </a:p>
        </p:txBody>
      </p:sp>
      <p:pic>
        <p:nvPicPr>
          <p:cNvPr id="4" name="Picture 3" descr="Macintosh HD:Users:wiamtj:Desktop:Chapter 3:Figures for Chapter 3 final:Ch3-Figure 1.tif"/>
          <p:cNvPicPr/>
          <p:nvPr/>
        </p:nvPicPr>
        <p:blipFill rotWithShape="1">
          <a:blip r:embed="rId2" cstate="email">
            <a:extLst>
              <a:ext uri="{28A0092B-C50C-407E-A947-70E740481C1C}">
                <a14:useLocalDpi xmlns:a14="http://schemas.microsoft.com/office/drawing/2010/main"/>
              </a:ext>
            </a:extLst>
          </a:blip>
          <a:srcRect r="7089" b="58269"/>
          <a:stretch/>
        </p:blipFill>
        <p:spPr bwMode="auto">
          <a:xfrm>
            <a:off x="2514600" y="977900"/>
            <a:ext cx="3712210" cy="2051050"/>
          </a:xfrm>
          <a:prstGeom prst="rect">
            <a:avLst/>
          </a:prstGeom>
          <a:noFill/>
          <a:ln>
            <a:noFill/>
          </a:ln>
        </p:spPr>
      </p:pic>
      <p:pic>
        <p:nvPicPr>
          <p:cNvPr id="5" name="Picture 4" descr="Macintosh HD:Users:wiamtj:Desktop:Chapter 3:Figures for Chapter 3 final:Ch3-Figure 2.tif"/>
          <p:cNvPicPr/>
          <p:nvPr/>
        </p:nvPicPr>
        <p:blipFill>
          <a:blip r:embed="rId3" cstate="email">
            <a:extLst>
              <a:ext uri="{28A0092B-C50C-407E-A947-70E740481C1C}">
                <a14:useLocalDpi xmlns:a14="http://schemas.microsoft.com/office/drawing/2010/main"/>
              </a:ext>
            </a:extLst>
          </a:blip>
          <a:srcRect/>
          <a:stretch>
            <a:fillRect/>
          </a:stretch>
        </p:blipFill>
        <p:spPr bwMode="auto">
          <a:xfrm>
            <a:off x="1498600" y="977900"/>
            <a:ext cx="6527800" cy="5765800"/>
          </a:xfrm>
          <a:prstGeom prst="rect">
            <a:avLst/>
          </a:prstGeom>
          <a:noFill/>
          <a:ln>
            <a:noFill/>
          </a:ln>
        </p:spPr>
      </p:pic>
    </p:spTree>
    <p:extLst>
      <p:ext uri="{BB962C8B-B14F-4D97-AF65-F5344CB8AC3E}">
        <p14:creationId xmlns:p14="http://schemas.microsoft.com/office/powerpoint/2010/main" val="1914288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6335"/>
            <a:ext cx="9144000" cy="430887"/>
          </a:xfrm>
          <a:prstGeom prst="rect">
            <a:avLst/>
          </a:prstGeom>
        </p:spPr>
        <p:txBody>
          <a:bodyPr wrap="square">
            <a:spAutoFit/>
          </a:bodyPr>
          <a:lstStyle/>
          <a:p>
            <a:pPr algn="ctr"/>
            <a:r>
              <a:rPr lang="en-US" sz="2200" b="1" dirty="0" smtClean="0">
                <a:latin typeface="Helvetica"/>
                <a:cs typeface="Helvetica"/>
              </a:rPr>
              <a:t>Enriched functional groups identified with Gro interacting proteins</a:t>
            </a:r>
            <a:endParaRPr lang="en-US" sz="2200" b="1" dirty="0">
              <a:latin typeface="Helvetica"/>
              <a:cs typeface="Helvetica"/>
            </a:endParaRPr>
          </a:p>
        </p:txBody>
      </p:sp>
      <p:pic>
        <p:nvPicPr>
          <p:cNvPr id="6" name="Picture 5" descr="Macintosh HD:Users:wiamtj:Desktop:Table 3-6.tiff"/>
          <p:cNvPicPr/>
          <p:nvPr/>
        </p:nvPicPr>
        <p:blipFill rotWithShape="1">
          <a:blip r:embed="rId2" cstate="email">
            <a:extLst>
              <a:ext uri="{28A0092B-C50C-407E-A947-70E740481C1C}">
                <a14:useLocalDpi xmlns:a14="http://schemas.microsoft.com/office/drawing/2010/main"/>
              </a:ext>
            </a:extLst>
          </a:blip>
          <a:srcRect t="8228"/>
          <a:stretch/>
        </p:blipFill>
        <p:spPr bwMode="auto">
          <a:xfrm>
            <a:off x="965200" y="812800"/>
            <a:ext cx="7289800" cy="5575300"/>
          </a:xfrm>
          <a:prstGeom prst="rect">
            <a:avLst/>
          </a:prstGeom>
          <a:noFill/>
          <a:ln>
            <a:noFill/>
          </a:ln>
        </p:spPr>
      </p:pic>
    </p:spTree>
    <p:extLst>
      <p:ext uri="{BB962C8B-B14F-4D97-AF65-F5344CB8AC3E}">
        <p14:creationId xmlns:p14="http://schemas.microsoft.com/office/powerpoint/2010/main" val="404145427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6335"/>
            <a:ext cx="9144000" cy="430887"/>
          </a:xfrm>
          <a:prstGeom prst="rect">
            <a:avLst/>
          </a:prstGeom>
        </p:spPr>
        <p:txBody>
          <a:bodyPr wrap="square">
            <a:spAutoFit/>
          </a:bodyPr>
          <a:lstStyle/>
          <a:p>
            <a:pPr algn="ctr"/>
            <a:r>
              <a:rPr lang="en-US" sz="2200" b="1" dirty="0" smtClean="0">
                <a:latin typeface="Helvetica"/>
                <a:cs typeface="Helvetica"/>
              </a:rPr>
              <a:t>Enriched functional groups identified with Gro interacting proteins</a:t>
            </a:r>
            <a:endParaRPr lang="en-US" sz="2200" b="1" dirty="0">
              <a:latin typeface="Helvetica"/>
              <a:cs typeface="Helvetica"/>
            </a:endParaRPr>
          </a:p>
        </p:txBody>
      </p:sp>
      <p:pic>
        <p:nvPicPr>
          <p:cNvPr id="2" name="Picture 1" descr="Figure 3-4 pie chart.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39900" y="602742"/>
            <a:ext cx="5816600" cy="6255258"/>
          </a:xfrm>
          <a:prstGeom prst="rect">
            <a:avLst/>
          </a:prstGeom>
        </p:spPr>
      </p:pic>
    </p:spTree>
    <p:extLst>
      <p:ext uri="{BB962C8B-B14F-4D97-AF65-F5344CB8AC3E}">
        <p14:creationId xmlns:p14="http://schemas.microsoft.com/office/powerpoint/2010/main" val="228382785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cintosh HD:Users:wiamtj:Desktop:Chapter 3:Figures for Chapter 3 final:Figure 3-3 Venn Diagram.ti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3822" y="1257300"/>
            <a:ext cx="6576582" cy="5092700"/>
          </a:xfrm>
          <a:prstGeom prst="rect">
            <a:avLst/>
          </a:prstGeom>
          <a:noFill/>
          <a:ln>
            <a:noFill/>
          </a:ln>
        </p:spPr>
      </p:pic>
      <p:sp>
        <p:nvSpPr>
          <p:cNvPr id="5" name="Rectangle 4"/>
          <p:cNvSpPr/>
          <p:nvPr/>
        </p:nvSpPr>
        <p:spPr>
          <a:xfrm>
            <a:off x="0" y="46335"/>
            <a:ext cx="9144000" cy="830997"/>
          </a:xfrm>
          <a:prstGeom prst="rect">
            <a:avLst/>
          </a:prstGeom>
        </p:spPr>
        <p:txBody>
          <a:bodyPr wrap="square">
            <a:spAutoFit/>
          </a:bodyPr>
          <a:lstStyle/>
          <a:p>
            <a:pPr algn="ctr"/>
            <a:r>
              <a:rPr lang="en-US" sz="2400" b="1" dirty="0" smtClean="0">
                <a:latin typeface="Helvetica"/>
                <a:cs typeface="Helvetica"/>
              </a:rPr>
              <a:t>Overlap </a:t>
            </a:r>
            <a:r>
              <a:rPr lang="en-US" sz="2400" b="1" dirty="0">
                <a:latin typeface="Helvetica"/>
                <a:cs typeface="Helvetica"/>
              </a:rPr>
              <a:t>between the protein sets interacting with the individual Gro </a:t>
            </a:r>
            <a:r>
              <a:rPr lang="en-US" sz="2400" b="1" dirty="0" smtClean="0">
                <a:latin typeface="Helvetica"/>
                <a:cs typeface="Helvetica"/>
              </a:rPr>
              <a:t>domains </a:t>
            </a:r>
            <a:endParaRPr lang="en-US" sz="2400" dirty="0">
              <a:latin typeface="Helvetica"/>
              <a:cs typeface="Helvetica"/>
            </a:endParaRPr>
          </a:p>
        </p:txBody>
      </p:sp>
      <p:sp>
        <p:nvSpPr>
          <p:cNvPr id="6" name="Rectangle 5"/>
          <p:cNvSpPr/>
          <p:nvPr/>
        </p:nvSpPr>
        <p:spPr>
          <a:xfrm>
            <a:off x="109554" y="1112472"/>
            <a:ext cx="2056570" cy="2308324"/>
          </a:xfrm>
          <a:prstGeom prst="rect">
            <a:avLst/>
          </a:prstGeom>
        </p:spPr>
        <p:txBody>
          <a:bodyPr wrap="square">
            <a:spAutoFit/>
          </a:bodyPr>
          <a:lstStyle/>
          <a:p>
            <a:r>
              <a:rPr lang="en-US" dirty="0" smtClean="0">
                <a:solidFill>
                  <a:srgbClr val="BF0000"/>
                </a:solidFill>
                <a:latin typeface="Helvetica"/>
                <a:cs typeface="Helvetica"/>
              </a:rPr>
              <a:t>142 proteins identified</a:t>
            </a:r>
          </a:p>
          <a:p>
            <a:endParaRPr lang="en-US" dirty="0">
              <a:solidFill>
                <a:srgbClr val="BF0000"/>
              </a:solidFill>
              <a:latin typeface="Helvetica"/>
              <a:cs typeface="Helvetica"/>
            </a:endParaRPr>
          </a:p>
          <a:p>
            <a:r>
              <a:rPr lang="en-US" dirty="0" smtClean="0">
                <a:solidFill>
                  <a:srgbClr val="BF0000"/>
                </a:solidFill>
                <a:latin typeface="Helvetica"/>
                <a:cs typeface="Helvetica"/>
              </a:rPr>
              <a:t>110 interact with a single Gro domain, while 32 interact with two or more domains</a:t>
            </a:r>
            <a:endParaRPr lang="en-US" dirty="0">
              <a:solidFill>
                <a:srgbClr val="BF0000"/>
              </a:solidFill>
              <a:latin typeface="Helvetica"/>
              <a:cs typeface="Helvetica"/>
            </a:endParaRPr>
          </a:p>
        </p:txBody>
      </p:sp>
    </p:spTree>
    <p:extLst>
      <p:ext uri="{BB962C8B-B14F-4D97-AF65-F5344CB8AC3E}">
        <p14:creationId xmlns:p14="http://schemas.microsoft.com/office/powerpoint/2010/main" val="41108259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1" y="0"/>
            <a:ext cx="9245600" cy="830997"/>
          </a:xfrm>
          <a:prstGeom prst="rect">
            <a:avLst/>
          </a:prstGeom>
          <a:noFill/>
        </p:spPr>
        <p:txBody>
          <a:bodyPr wrap="square" rtlCol="0">
            <a:spAutoFit/>
          </a:bodyPr>
          <a:lstStyle/>
          <a:p>
            <a:r>
              <a:rPr lang="en-US" sz="2400" b="1" dirty="0" smtClean="0">
                <a:latin typeface="Helvetica"/>
                <a:cs typeface="Helvetica"/>
              </a:rPr>
              <a:t>Groucho is a pleiotropic transcriptional regulator in </a:t>
            </a:r>
            <a:r>
              <a:rPr lang="en-US" sz="2400" b="1" i="1" dirty="0" smtClean="0">
                <a:latin typeface="Helvetica"/>
                <a:cs typeface="Helvetica"/>
              </a:rPr>
              <a:t>Drosophila</a:t>
            </a:r>
            <a:r>
              <a:rPr lang="en-US" sz="2400" b="1" dirty="0" smtClean="0">
                <a:latin typeface="Helvetica"/>
                <a:cs typeface="Helvetica"/>
              </a:rPr>
              <a:t> Development</a:t>
            </a:r>
            <a:endParaRPr lang="en-US" sz="2400" b="1" i="1" dirty="0">
              <a:latin typeface="Helvetica"/>
              <a:cs typeface="Helvetica"/>
            </a:endParaRPr>
          </a:p>
        </p:txBody>
      </p:sp>
      <p:pic>
        <p:nvPicPr>
          <p:cNvPr id="5" name="Picture 4" descr="Gro roles.ti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827" y="1413256"/>
            <a:ext cx="9090473" cy="4574187"/>
          </a:xfrm>
          <a:prstGeom prst="rect">
            <a:avLst/>
          </a:prstGeom>
        </p:spPr>
      </p:pic>
    </p:spTree>
    <p:extLst>
      <p:ext uri="{BB962C8B-B14F-4D97-AF65-F5344CB8AC3E}">
        <p14:creationId xmlns:p14="http://schemas.microsoft.com/office/powerpoint/2010/main" val="242893843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6335"/>
            <a:ext cx="9144000" cy="461665"/>
          </a:xfrm>
          <a:prstGeom prst="rect">
            <a:avLst/>
          </a:prstGeom>
        </p:spPr>
        <p:txBody>
          <a:bodyPr wrap="square">
            <a:spAutoFit/>
          </a:bodyPr>
          <a:lstStyle/>
          <a:p>
            <a:pPr algn="ctr"/>
            <a:r>
              <a:rPr lang="en-US" sz="2400" b="1" dirty="0" smtClean="0">
                <a:latin typeface="Helvetica"/>
                <a:cs typeface="Helvetica"/>
              </a:rPr>
              <a:t>Factors identified to interact with Gro</a:t>
            </a:r>
            <a:endParaRPr lang="en-US" sz="2400" b="1" dirty="0">
              <a:latin typeface="Helvetica"/>
              <a:cs typeface="Helvetica"/>
            </a:endParaRPr>
          </a:p>
        </p:txBody>
      </p:sp>
      <p:sp>
        <p:nvSpPr>
          <p:cNvPr id="2" name="Rectangle 1"/>
          <p:cNvSpPr/>
          <p:nvPr/>
        </p:nvSpPr>
        <p:spPr>
          <a:xfrm>
            <a:off x="112090" y="1332468"/>
            <a:ext cx="5158409" cy="369332"/>
          </a:xfrm>
          <a:prstGeom prst="rect">
            <a:avLst/>
          </a:prstGeom>
        </p:spPr>
        <p:txBody>
          <a:bodyPr wrap="square">
            <a:spAutoFit/>
          </a:bodyPr>
          <a:lstStyle/>
          <a:p>
            <a:r>
              <a:rPr lang="en-US" b="1" i="1" dirty="0">
                <a:latin typeface="Helvetica"/>
                <a:cs typeface="Helvetica"/>
              </a:rPr>
              <a:t>Histone interactions </a:t>
            </a:r>
            <a:endParaRPr lang="en-US" dirty="0">
              <a:latin typeface="Helvetica"/>
              <a:cs typeface="Helvetica"/>
            </a:endParaRPr>
          </a:p>
        </p:txBody>
      </p:sp>
      <p:sp>
        <p:nvSpPr>
          <p:cNvPr id="3" name="Rectangle 2"/>
          <p:cNvSpPr/>
          <p:nvPr/>
        </p:nvSpPr>
        <p:spPr>
          <a:xfrm>
            <a:off x="112090" y="2546003"/>
            <a:ext cx="9615861" cy="369332"/>
          </a:xfrm>
          <a:prstGeom prst="rect">
            <a:avLst/>
          </a:prstGeom>
        </p:spPr>
        <p:txBody>
          <a:bodyPr wrap="square">
            <a:spAutoFit/>
          </a:bodyPr>
          <a:lstStyle/>
          <a:p>
            <a:r>
              <a:rPr lang="en-US" b="1" i="1" dirty="0">
                <a:latin typeface="Helvetica"/>
                <a:cs typeface="Helvetica"/>
              </a:rPr>
              <a:t>Interactions with proteins that modulate chromatin structure</a:t>
            </a:r>
            <a:r>
              <a:rPr lang="en-US" dirty="0" smtClean="0">
                <a:effectLst/>
                <a:latin typeface="Helvetica"/>
                <a:cs typeface="Helvetica"/>
              </a:rPr>
              <a:t> </a:t>
            </a:r>
            <a:endParaRPr lang="en-US" dirty="0">
              <a:latin typeface="Helvetica"/>
              <a:cs typeface="Helvetica"/>
            </a:endParaRPr>
          </a:p>
        </p:txBody>
      </p:sp>
      <p:sp>
        <p:nvSpPr>
          <p:cNvPr id="7" name="Rectangle 6"/>
          <p:cNvSpPr/>
          <p:nvPr/>
        </p:nvSpPr>
        <p:spPr>
          <a:xfrm>
            <a:off x="112090" y="3828534"/>
            <a:ext cx="8448834" cy="369332"/>
          </a:xfrm>
          <a:prstGeom prst="rect">
            <a:avLst/>
          </a:prstGeom>
        </p:spPr>
        <p:txBody>
          <a:bodyPr wrap="square">
            <a:spAutoFit/>
          </a:bodyPr>
          <a:lstStyle/>
          <a:p>
            <a:r>
              <a:rPr lang="en-US" b="1" i="1" dirty="0">
                <a:latin typeface="Helvetica"/>
                <a:cs typeface="Helvetica"/>
              </a:rPr>
              <a:t>Interaction with RNA polymerase II</a:t>
            </a:r>
            <a:r>
              <a:rPr lang="en-US" dirty="0" smtClean="0">
                <a:effectLst/>
                <a:latin typeface="Helvetica"/>
                <a:cs typeface="Helvetica"/>
              </a:rPr>
              <a:t> </a:t>
            </a:r>
            <a:endParaRPr lang="en-US" dirty="0">
              <a:latin typeface="Helvetica"/>
              <a:cs typeface="Helvetica"/>
            </a:endParaRPr>
          </a:p>
        </p:txBody>
      </p:sp>
      <p:sp>
        <p:nvSpPr>
          <p:cNvPr id="8" name="Rectangle 7"/>
          <p:cNvSpPr/>
          <p:nvPr/>
        </p:nvSpPr>
        <p:spPr>
          <a:xfrm>
            <a:off x="112090" y="4203700"/>
            <a:ext cx="9293118" cy="369332"/>
          </a:xfrm>
          <a:prstGeom prst="rect">
            <a:avLst/>
          </a:prstGeom>
        </p:spPr>
        <p:txBody>
          <a:bodyPr wrap="square">
            <a:spAutoFit/>
          </a:bodyPr>
          <a:lstStyle/>
          <a:p>
            <a:r>
              <a:rPr lang="en-US" dirty="0">
                <a:latin typeface="Helvetica"/>
                <a:cs typeface="Helvetica"/>
              </a:rPr>
              <a:t>RNA polymerase II 33kD subunit (</a:t>
            </a:r>
            <a:r>
              <a:rPr lang="en-US" dirty="0" smtClean="0">
                <a:latin typeface="Helvetica"/>
                <a:cs typeface="Helvetica"/>
              </a:rPr>
              <a:t>RpII33) </a:t>
            </a:r>
            <a:endParaRPr lang="en-US" dirty="0">
              <a:latin typeface="Helvetica"/>
              <a:cs typeface="Helvetica"/>
            </a:endParaRPr>
          </a:p>
        </p:txBody>
      </p:sp>
      <p:sp>
        <p:nvSpPr>
          <p:cNvPr id="9" name="Rectangle 8"/>
          <p:cNvSpPr/>
          <p:nvPr/>
        </p:nvSpPr>
        <p:spPr>
          <a:xfrm>
            <a:off x="112090" y="4998135"/>
            <a:ext cx="9615861" cy="369332"/>
          </a:xfrm>
          <a:prstGeom prst="rect">
            <a:avLst/>
          </a:prstGeom>
        </p:spPr>
        <p:txBody>
          <a:bodyPr wrap="square">
            <a:spAutoFit/>
          </a:bodyPr>
          <a:lstStyle/>
          <a:p>
            <a:r>
              <a:rPr lang="en-US" b="1" i="1" dirty="0">
                <a:latin typeface="Helvetica"/>
                <a:cs typeface="Helvetica"/>
              </a:rPr>
              <a:t>Factors that mediate posttranslational modification of Gro </a:t>
            </a:r>
            <a:endParaRPr lang="en-US" dirty="0">
              <a:latin typeface="Helvetica"/>
              <a:cs typeface="Helvetica"/>
            </a:endParaRPr>
          </a:p>
        </p:txBody>
      </p:sp>
      <p:sp>
        <p:nvSpPr>
          <p:cNvPr id="11" name="Rectangle 10"/>
          <p:cNvSpPr/>
          <p:nvPr/>
        </p:nvSpPr>
        <p:spPr>
          <a:xfrm>
            <a:off x="112090" y="1701800"/>
            <a:ext cx="9293118" cy="369332"/>
          </a:xfrm>
          <a:prstGeom prst="rect">
            <a:avLst/>
          </a:prstGeom>
        </p:spPr>
        <p:txBody>
          <a:bodyPr wrap="square">
            <a:spAutoFit/>
          </a:bodyPr>
          <a:lstStyle/>
          <a:p>
            <a:r>
              <a:rPr lang="en-US" dirty="0" smtClean="0">
                <a:latin typeface="Helvetica"/>
                <a:cs typeface="Helvetica"/>
              </a:rPr>
              <a:t>H2A, H2B, H4, H1, H2Av</a:t>
            </a:r>
            <a:endParaRPr lang="en-US" dirty="0">
              <a:latin typeface="Helvetica"/>
              <a:cs typeface="Helvetica"/>
            </a:endParaRPr>
          </a:p>
        </p:txBody>
      </p:sp>
      <p:sp>
        <p:nvSpPr>
          <p:cNvPr id="12" name="Rectangle 11"/>
          <p:cNvSpPr/>
          <p:nvPr/>
        </p:nvSpPr>
        <p:spPr>
          <a:xfrm>
            <a:off x="112090" y="2940735"/>
            <a:ext cx="9293118" cy="369332"/>
          </a:xfrm>
          <a:prstGeom prst="rect">
            <a:avLst/>
          </a:prstGeom>
        </p:spPr>
        <p:txBody>
          <a:bodyPr wrap="square">
            <a:spAutoFit/>
          </a:bodyPr>
          <a:lstStyle/>
          <a:p>
            <a:r>
              <a:rPr lang="en-US" dirty="0" smtClean="0">
                <a:latin typeface="Helvetica"/>
                <a:cs typeface="Helvetica"/>
              </a:rPr>
              <a:t>Caf1, Nap1, S(var)3-9, Ball/Nhk1, Ben/Ubc13, Pp2A </a:t>
            </a:r>
            <a:endParaRPr lang="en-US" dirty="0">
              <a:latin typeface="Helvetica"/>
              <a:cs typeface="Helvetica"/>
            </a:endParaRPr>
          </a:p>
        </p:txBody>
      </p:sp>
      <p:sp>
        <p:nvSpPr>
          <p:cNvPr id="13" name="Rectangle 12"/>
          <p:cNvSpPr/>
          <p:nvPr/>
        </p:nvSpPr>
        <p:spPr>
          <a:xfrm>
            <a:off x="112090" y="5275134"/>
            <a:ext cx="9293118" cy="369332"/>
          </a:xfrm>
          <a:prstGeom prst="rect">
            <a:avLst/>
          </a:prstGeom>
        </p:spPr>
        <p:txBody>
          <a:bodyPr wrap="square">
            <a:spAutoFit/>
          </a:bodyPr>
          <a:lstStyle/>
          <a:p>
            <a:r>
              <a:rPr lang="en-US" dirty="0" smtClean="0">
                <a:latin typeface="Helvetica"/>
                <a:cs typeface="Helvetica"/>
              </a:rPr>
              <a:t>CKII, CaMKII, PRMT1</a:t>
            </a:r>
            <a:endParaRPr lang="en-US" dirty="0">
              <a:latin typeface="Helvetica"/>
              <a:cs typeface="Helvetica"/>
            </a:endParaRPr>
          </a:p>
        </p:txBody>
      </p:sp>
    </p:spTree>
    <p:extLst>
      <p:ext uri="{BB962C8B-B14F-4D97-AF65-F5344CB8AC3E}">
        <p14:creationId xmlns:p14="http://schemas.microsoft.com/office/powerpoint/2010/main" val="2400639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P spid="11" grpId="0"/>
      <p:bldP spid="12" grpId="0"/>
      <p:bldP spid="1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98"/>
            <a:ext cx="8229600" cy="442616"/>
          </a:xfrm>
        </p:spPr>
        <p:txBody>
          <a:bodyPr>
            <a:normAutofit fontScale="90000"/>
          </a:bodyPr>
          <a:lstStyle/>
          <a:p>
            <a:r>
              <a:rPr lang="en-US" sz="2400" b="1" dirty="0" smtClean="0">
                <a:latin typeface="Helvetica"/>
                <a:cs typeface="Helvetica"/>
              </a:rPr>
              <a:t>Conclusion: a new picture of Gro</a:t>
            </a:r>
            <a:endParaRPr lang="en-US" sz="2400" b="1" dirty="0">
              <a:latin typeface="Helvetica"/>
              <a:cs typeface="Helvetica"/>
            </a:endParaRPr>
          </a:p>
        </p:txBody>
      </p:sp>
      <p:sp>
        <p:nvSpPr>
          <p:cNvPr id="6" name="TextBox 5"/>
          <p:cNvSpPr txBox="1"/>
          <p:nvPr/>
        </p:nvSpPr>
        <p:spPr>
          <a:xfrm>
            <a:off x="0" y="3732072"/>
            <a:ext cx="1403350" cy="1200329"/>
          </a:xfrm>
          <a:prstGeom prst="rect">
            <a:avLst/>
          </a:prstGeom>
          <a:noFill/>
        </p:spPr>
        <p:txBody>
          <a:bodyPr wrap="square" rtlCol="0">
            <a:spAutoFit/>
          </a:bodyPr>
          <a:lstStyle/>
          <a:p>
            <a:pPr algn="ctr"/>
            <a:r>
              <a:rPr lang="en-US" dirty="0" smtClean="0">
                <a:latin typeface="Helvetica"/>
                <a:cs typeface="Helvetica"/>
              </a:rPr>
              <a:t>Self-association</a:t>
            </a:r>
          </a:p>
          <a:p>
            <a:pPr algn="ctr"/>
            <a:r>
              <a:rPr lang="en-US" dirty="0" smtClean="0">
                <a:latin typeface="Helvetica"/>
                <a:cs typeface="Helvetica"/>
              </a:rPr>
              <a:t>Repressor binding</a:t>
            </a:r>
          </a:p>
        </p:txBody>
      </p:sp>
      <p:sp>
        <p:nvSpPr>
          <p:cNvPr id="21" name="TextBox 20"/>
          <p:cNvSpPr txBox="1"/>
          <p:nvPr/>
        </p:nvSpPr>
        <p:spPr>
          <a:xfrm>
            <a:off x="1411647" y="3635552"/>
            <a:ext cx="1291167" cy="646331"/>
          </a:xfrm>
          <a:prstGeom prst="rect">
            <a:avLst/>
          </a:prstGeom>
          <a:noFill/>
        </p:spPr>
        <p:txBody>
          <a:bodyPr wrap="square" rtlCol="0">
            <a:spAutoFit/>
          </a:bodyPr>
          <a:lstStyle/>
          <a:p>
            <a:pPr algn="ctr"/>
            <a:r>
              <a:rPr lang="en-US" dirty="0" smtClean="0">
                <a:latin typeface="Helvetica"/>
                <a:cs typeface="Helvetica"/>
              </a:rPr>
              <a:t>Rpd3 binding</a:t>
            </a:r>
          </a:p>
        </p:txBody>
      </p:sp>
      <p:sp>
        <p:nvSpPr>
          <p:cNvPr id="9" name="Right Arrow 8"/>
          <p:cNvSpPr/>
          <p:nvPr/>
        </p:nvSpPr>
        <p:spPr>
          <a:xfrm rot="6843626">
            <a:off x="522952" y="3240176"/>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ight Arrow 21"/>
          <p:cNvSpPr/>
          <p:nvPr/>
        </p:nvSpPr>
        <p:spPr>
          <a:xfrm rot="7045834">
            <a:off x="1848963" y="3163803"/>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rot="4320656">
            <a:off x="2958701" y="3161187"/>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rot="3597750">
            <a:off x="4075870" y="3110705"/>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rot="3629602">
            <a:off x="7001104" y="3095645"/>
            <a:ext cx="629920" cy="229176"/>
          </a:xfrm>
          <a:prstGeom prst="rightArrow">
            <a:avLst/>
          </a:prstGeom>
          <a:solidFill>
            <a:schemeClr val="tx1"/>
          </a:solidFill>
          <a:ln>
            <a:solidFill>
              <a:schemeClr val="tx1"/>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6726366" y="3646547"/>
            <a:ext cx="1689100" cy="646331"/>
          </a:xfrm>
          <a:prstGeom prst="rect">
            <a:avLst/>
          </a:prstGeom>
          <a:noFill/>
        </p:spPr>
        <p:txBody>
          <a:bodyPr wrap="square" rtlCol="0">
            <a:spAutoFit/>
          </a:bodyPr>
          <a:lstStyle/>
          <a:p>
            <a:pPr algn="ctr"/>
            <a:r>
              <a:rPr lang="en-US" dirty="0" smtClean="0">
                <a:latin typeface="Helvetica"/>
                <a:cs typeface="Helvetica"/>
              </a:rPr>
              <a:t>Repressor binding</a:t>
            </a:r>
          </a:p>
        </p:txBody>
      </p:sp>
      <p:sp>
        <p:nvSpPr>
          <p:cNvPr id="27" name="TextBox 26"/>
          <p:cNvSpPr txBox="1"/>
          <p:nvPr/>
        </p:nvSpPr>
        <p:spPr>
          <a:xfrm>
            <a:off x="2906014" y="3669724"/>
            <a:ext cx="1147810" cy="369332"/>
          </a:xfrm>
          <a:prstGeom prst="rect">
            <a:avLst/>
          </a:prstGeom>
          <a:noFill/>
        </p:spPr>
        <p:txBody>
          <a:bodyPr wrap="square" rtlCol="0">
            <a:spAutoFit/>
          </a:bodyPr>
          <a:lstStyle/>
          <a:p>
            <a:pPr algn="ctr"/>
            <a:r>
              <a:rPr lang="en-US" dirty="0" smtClean="0">
                <a:latin typeface="Helvetica"/>
                <a:cs typeface="Helvetica"/>
              </a:rPr>
              <a:t>NLS</a:t>
            </a:r>
          </a:p>
        </p:txBody>
      </p:sp>
      <p:sp>
        <p:nvSpPr>
          <p:cNvPr id="28" name="TextBox 27"/>
          <p:cNvSpPr txBox="1"/>
          <p:nvPr/>
        </p:nvSpPr>
        <p:spPr>
          <a:xfrm>
            <a:off x="4255075" y="3555313"/>
            <a:ext cx="1537277" cy="923330"/>
          </a:xfrm>
          <a:prstGeom prst="rect">
            <a:avLst/>
          </a:prstGeom>
          <a:noFill/>
        </p:spPr>
        <p:txBody>
          <a:bodyPr wrap="square" rtlCol="0">
            <a:spAutoFit/>
          </a:bodyPr>
          <a:lstStyle/>
          <a:p>
            <a:pPr algn="ctr"/>
            <a:r>
              <a:rPr lang="en-US" dirty="0" smtClean="0">
                <a:latin typeface="Helvetica"/>
                <a:cs typeface="Helvetica"/>
              </a:rPr>
              <a:t>Down-regulation region</a:t>
            </a:r>
          </a:p>
        </p:txBody>
      </p:sp>
      <p:sp>
        <p:nvSpPr>
          <p:cNvPr id="29" name="Left Brace 28"/>
          <p:cNvSpPr/>
          <p:nvPr/>
        </p:nvSpPr>
        <p:spPr bwMode="auto">
          <a:xfrm rot="5400000">
            <a:off x="2590799" y="113465"/>
            <a:ext cx="254001" cy="2937933"/>
          </a:xfrm>
          <a:prstGeom prst="lef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Helvetica"/>
              <a:ea typeface="ＭＳ Ｐゴシック" pitchFamily="-109" charset="-128"/>
              <a:cs typeface="Helvetica"/>
            </a:endParaRPr>
          </a:p>
        </p:txBody>
      </p:sp>
      <p:sp>
        <p:nvSpPr>
          <p:cNvPr id="10" name="Rectangle 9"/>
          <p:cNvSpPr/>
          <p:nvPr/>
        </p:nvSpPr>
        <p:spPr>
          <a:xfrm>
            <a:off x="952500" y="901433"/>
            <a:ext cx="4111409" cy="369332"/>
          </a:xfrm>
          <a:prstGeom prst="rect">
            <a:avLst/>
          </a:prstGeom>
        </p:spPr>
        <p:txBody>
          <a:bodyPr wrap="none">
            <a:spAutoFit/>
          </a:bodyPr>
          <a:lstStyle/>
          <a:p>
            <a:r>
              <a:rPr lang="en-US" dirty="0">
                <a:latin typeface="Helvetica"/>
                <a:cs typeface="Helvetica"/>
              </a:rPr>
              <a:t>Binding to hypoacetylated histone tails</a:t>
            </a:r>
          </a:p>
        </p:txBody>
      </p:sp>
      <p:pic>
        <p:nvPicPr>
          <p:cNvPr id="30" name="Picture 29" descr="Gro construct.tif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8800" y="1803417"/>
            <a:ext cx="8428372" cy="1106916"/>
          </a:xfrm>
          <a:prstGeom prst="rect">
            <a:avLst/>
          </a:prstGeom>
        </p:spPr>
      </p:pic>
      <p:sp>
        <p:nvSpPr>
          <p:cNvPr id="3" name="Rectangle 2"/>
          <p:cNvSpPr/>
          <p:nvPr/>
        </p:nvSpPr>
        <p:spPr>
          <a:xfrm>
            <a:off x="1411647" y="4341733"/>
            <a:ext cx="1384300" cy="923330"/>
          </a:xfrm>
          <a:prstGeom prst="rect">
            <a:avLst/>
          </a:prstGeom>
        </p:spPr>
        <p:txBody>
          <a:bodyPr wrap="square">
            <a:spAutoFit/>
          </a:bodyPr>
          <a:lstStyle/>
          <a:p>
            <a:pPr algn="ctr"/>
            <a:r>
              <a:rPr lang="en-US" dirty="0" smtClean="0">
                <a:solidFill>
                  <a:srgbClr val="BF0000"/>
                </a:solidFill>
                <a:latin typeface="Helvetica"/>
                <a:cs typeface="Helvetica"/>
              </a:rPr>
              <a:t>Nuclear localization</a:t>
            </a:r>
          </a:p>
          <a:p>
            <a:pPr algn="ctr"/>
            <a:r>
              <a:rPr lang="en-US" dirty="0" smtClean="0">
                <a:solidFill>
                  <a:srgbClr val="BF0000"/>
                </a:solidFill>
                <a:latin typeface="Helvetica"/>
                <a:cs typeface="Helvetica"/>
              </a:rPr>
              <a:t>(</a:t>
            </a:r>
            <a:r>
              <a:rPr lang="en-US" dirty="0" err="1" smtClean="0">
                <a:solidFill>
                  <a:srgbClr val="BF0000"/>
                </a:solidFill>
                <a:latin typeface="Helvetica"/>
                <a:cs typeface="Helvetica"/>
              </a:rPr>
              <a:t>i.e</a:t>
            </a:r>
            <a:r>
              <a:rPr lang="en-US" dirty="0" smtClean="0">
                <a:solidFill>
                  <a:srgbClr val="BF0000"/>
                </a:solidFill>
                <a:latin typeface="Helvetica"/>
                <a:cs typeface="Helvetica"/>
              </a:rPr>
              <a:t> Ran)</a:t>
            </a:r>
            <a:endParaRPr lang="en-US" dirty="0">
              <a:solidFill>
                <a:srgbClr val="BF0000"/>
              </a:solidFill>
              <a:latin typeface="Helvetica"/>
              <a:cs typeface="Helvetica"/>
            </a:endParaRPr>
          </a:p>
        </p:txBody>
      </p:sp>
      <p:cxnSp>
        <p:nvCxnSpPr>
          <p:cNvPr id="20" name="Straight Connector 19"/>
          <p:cNvCxnSpPr/>
          <p:nvPr/>
        </p:nvCxnSpPr>
        <p:spPr bwMode="auto">
          <a:xfrm flipH="1">
            <a:off x="3201180" y="3692358"/>
            <a:ext cx="557477" cy="386532"/>
          </a:xfrm>
          <a:prstGeom prst="line">
            <a:avLst/>
          </a:prstGeom>
          <a:solidFill>
            <a:schemeClr val="accent1"/>
          </a:solidFill>
          <a:ln w="38100" cap="flat" cmpd="sng" algn="ctr">
            <a:solidFill>
              <a:srgbClr val="BF0000"/>
            </a:solidFill>
            <a:prstDash val="solid"/>
            <a:round/>
            <a:headEnd type="none" w="med" len="med"/>
            <a:tailEnd type="none" w="med" len="med"/>
          </a:ln>
          <a:effectLst/>
        </p:spPr>
      </p:cxnSp>
      <p:cxnSp>
        <p:nvCxnSpPr>
          <p:cNvPr id="32" name="Straight Connector 31"/>
          <p:cNvCxnSpPr/>
          <p:nvPr/>
        </p:nvCxnSpPr>
        <p:spPr bwMode="auto">
          <a:xfrm>
            <a:off x="3201180" y="3694548"/>
            <a:ext cx="557477" cy="386532"/>
          </a:xfrm>
          <a:prstGeom prst="line">
            <a:avLst/>
          </a:prstGeom>
          <a:solidFill>
            <a:schemeClr val="accent1"/>
          </a:solidFill>
          <a:ln w="38100" cap="flat" cmpd="sng" algn="ctr">
            <a:solidFill>
              <a:srgbClr val="BF0000"/>
            </a:solidFill>
            <a:prstDash val="solid"/>
            <a:round/>
            <a:headEnd type="none" w="med" len="med"/>
            <a:tailEnd type="none" w="med" len="med"/>
          </a:ln>
          <a:effectLst/>
        </p:spPr>
      </p:cxnSp>
      <p:sp>
        <p:nvSpPr>
          <p:cNvPr id="4" name="Rectangle 3"/>
          <p:cNvSpPr/>
          <p:nvPr/>
        </p:nvSpPr>
        <p:spPr>
          <a:xfrm>
            <a:off x="4135454" y="4474186"/>
            <a:ext cx="2590912" cy="646331"/>
          </a:xfrm>
          <a:prstGeom prst="rect">
            <a:avLst/>
          </a:prstGeom>
        </p:spPr>
        <p:txBody>
          <a:bodyPr wrap="square">
            <a:spAutoFit/>
          </a:bodyPr>
          <a:lstStyle/>
          <a:p>
            <a:pPr algn="ctr"/>
            <a:r>
              <a:rPr lang="en-US" dirty="0" smtClean="0">
                <a:solidFill>
                  <a:srgbClr val="BF0000"/>
                </a:solidFill>
                <a:latin typeface="Helvetica"/>
                <a:cs typeface="Helvetica"/>
              </a:rPr>
              <a:t>Morphogen </a:t>
            </a:r>
            <a:r>
              <a:rPr lang="en-US" dirty="0">
                <a:solidFill>
                  <a:srgbClr val="BF0000"/>
                </a:solidFill>
                <a:latin typeface="Helvetica"/>
                <a:cs typeface="Helvetica"/>
              </a:rPr>
              <a:t>gradient interpretation</a:t>
            </a:r>
          </a:p>
        </p:txBody>
      </p:sp>
      <p:sp>
        <p:nvSpPr>
          <p:cNvPr id="33" name="Rectangle 32"/>
          <p:cNvSpPr/>
          <p:nvPr/>
        </p:nvSpPr>
        <p:spPr>
          <a:xfrm>
            <a:off x="2802466" y="4281883"/>
            <a:ext cx="1629834" cy="1754327"/>
          </a:xfrm>
          <a:prstGeom prst="rect">
            <a:avLst/>
          </a:prstGeom>
        </p:spPr>
        <p:txBody>
          <a:bodyPr wrap="square">
            <a:spAutoFit/>
          </a:bodyPr>
          <a:lstStyle/>
          <a:p>
            <a:pPr algn="ctr"/>
            <a:r>
              <a:rPr lang="en-US" dirty="0" smtClean="0">
                <a:solidFill>
                  <a:srgbClr val="BF0000"/>
                </a:solidFill>
                <a:latin typeface="Helvetica"/>
                <a:cs typeface="Helvetica"/>
              </a:rPr>
              <a:t>Higher ordered nucleosome assembly</a:t>
            </a:r>
          </a:p>
          <a:p>
            <a:pPr algn="ctr"/>
            <a:r>
              <a:rPr lang="en-US" dirty="0" smtClean="0">
                <a:solidFill>
                  <a:srgbClr val="BF0000"/>
                </a:solidFill>
                <a:latin typeface="Helvetica"/>
                <a:cs typeface="Helvetica"/>
              </a:rPr>
              <a:t>(</a:t>
            </a:r>
            <a:r>
              <a:rPr lang="en-US" dirty="0" err="1" smtClean="0">
                <a:solidFill>
                  <a:srgbClr val="BF0000"/>
                </a:solidFill>
                <a:latin typeface="Helvetica"/>
                <a:cs typeface="Helvetica"/>
              </a:rPr>
              <a:t>i.e</a:t>
            </a:r>
            <a:r>
              <a:rPr lang="en-US" dirty="0" smtClean="0">
                <a:solidFill>
                  <a:srgbClr val="BF0000"/>
                </a:solidFill>
                <a:latin typeface="Helvetica"/>
                <a:cs typeface="Helvetica"/>
              </a:rPr>
              <a:t> Caf1, Nap1, H1)?</a:t>
            </a:r>
            <a:endParaRPr lang="en-US" dirty="0">
              <a:solidFill>
                <a:srgbClr val="BF0000"/>
              </a:solidFill>
              <a:latin typeface="Helvetica"/>
              <a:cs typeface="Helvetica"/>
            </a:endParaRPr>
          </a:p>
        </p:txBody>
      </p:sp>
      <p:sp>
        <p:nvSpPr>
          <p:cNvPr id="5" name="Rectangle 4"/>
          <p:cNvSpPr/>
          <p:nvPr/>
        </p:nvSpPr>
        <p:spPr>
          <a:xfrm>
            <a:off x="0" y="6211669"/>
            <a:ext cx="9144000" cy="646331"/>
          </a:xfrm>
          <a:prstGeom prst="rect">
            <a:avLst/>
          </a:prstGeom>
        </p:spPr>
        <p:txBody>
          <a:bodyPr wrap="square">
            <a:spAutoFit/>
          </a:bodyPr>
          <a:lstStyle/>
          <a:p>
            <a:pPr algn="ctr"/>
            <a:r>
              <a:rPr lang="en-US" dirty="0">
                <a:latin typeface="Arial"/>
                <a:cs typeface="Arial"/>
              </a:rPr>
              <a:t>Despite </a:t>
            </a:r>
            <a:r>
              <a:rPr lang="en-US" dirty="0" smtClean="0">
                <a:latin typeface="Arial"/>
                <a:cs typeface="Arial"/>
              </a:rPr>
              <a:t>being not well conserved</a:t>
            </a:r>
            <a:r>
              <a:rPr lang="en-US" dirty="0">
                <a:latin typeface="Arial"/>
                <a:cs typeface="Arial"/>
              </a:rPr>
              <a:t>, immutable, and probably disordered, the central domains of Gro are essential for function</a:t>
            </a:r>
          </a:p>
        </p:txBody>
      </p:sp>
      <p:sp>
        <p:nvSpPr>
          <p:cNvPr id="34" name="Rectangle 33"/>
          <p:cNvSpPr/>
          <p:nvPr/>
        </p:nvSpPr>
        <p:spPr>
          <a:xfrm>
            <a:off x="4432300" y="5153180"/>
            <a:ext cx="2832100" cy="923330"/>
          </a:xfrm>
          <a:prstGeom prst="rect">
            <a:avLst/>
          </a:prstGeom>
        </p:spPr>
        <p:txBody>
          <a:bodyPr wrap="square">
            <a:spAutoFit/>
          </a:bodyPr>
          <a:lstStyle/>
          <a:p>
            <a:pPr algn="ctr"/>
            <a:r>
              <a:rPr lang="en-US" dirty="0" smtClean="0">
                <a:solidFill>
                  <a:srgbClr val="BF0000"/>
                </a:solidFill>
                <a:latin typeface="Helvetica"/>
                <a:cs typeface="Helvetica"/>
              </a:rPr>
              <a:t>Regulation of alternative mRNA splicing</a:t>
            </a:r>
          </a:p>
          <a:p>
            <a:pPr algn="ctr"/>
            <a:r>
              <a:rPr lang="en-US" dirty="0" smtClean="0">
                <a:solidFill>
                  <a:srgbClr val="BF0000"/>
                </a:solidFill>
                <a:latin typeface="Helvetica"/>
                <a:cs typeface="Helvetica"/>
              </a:rPr>
              <a:t>(10 proteins)?</a:t>
            </a:r>
            <a:endParaRPr lang="en-US" dirty="0">
              <a:solidFill>
                <a:srgbClr val="BF0000"/>
              </a:solidFill>
              <a:latin typeface="Helvetica"/>
              <a:cs typeface="Helvetica"/>
            </a:endParaRPr>
          </a:p>
        </p:txBody>
      </p:sp>
      <p:sp>
        <p:nvSpPr>
          <p:cNvPr id="35" name="Rectangle 34"/>
          <p:cNvSpPr/>
          <p:nvPr/>
        </p:nvSpPr>
        <p:spPr>
          <a:xfrm>
            <a:off x="27347" y="4968514"/>
            <a:ext cx="1384300" cy="646331"/>
          </a:xfrm>
          <a:prstGeom prst="rect">
            <a:avLst/>
          </a:prstGeom>
        </p:spPr>
        <p:txBody>
          <a:bodyPr wrap="square">
            <a:spAutoFit/>
          </a:bodyPr>
          <a:lstStyle/>
          <a:p>
            <a:pPr algn="ctr"/>
            <a:r>
              <a:rPr lang="en-US" dirty="0" smtClean="0">
                <a:solidFill>
                  <a:srgbClr val="BF0000"/>
                </a:solidFill>
                <a:latin typeface="Helvetica"/>
                <a:cs typeface="Helvetica"/>
              </a:rPr>
              <a:t>S(var)3-9</a:t>
            </a:r>
          </a:p>
          <a:p>
            <a:pPr algn="ctr"/>
            <a:r>
              <a:rPr lang="en-US" dirty="0">
                <a:solidFill>
                  <a:srgbClr val="BF0000"/>
                </a:solidFill>
                <a:latin typeface="Helvetica"/>
                <a:cs typeface="Helvetica"/>
              </a:rPr>
              <a:t>b</a:t>
            </a:r>
            <a:r>
              <a:rPr lang="en-US" dirty="0" smtClean="0">
                <a:solidFill>
                  <a:srgbClr val="BF0000"/>
                </a:solidFill>
                <a:latin typeface="Helvetica"/>
                <a:cs typeface="Helvetica"/>
              </a:rPr>
              <a:t>inding?</a:t>
            </a:r>
            <a:endParaRPr lang="en-US" dirty="0">
              <a:solidFill>
                <a:srgbClr val="BF0000"/>
              </a:solidFill>
              <a:latin typeface="Helvetica"/>
              <a:cs typeface="Helvetica"/>
            </a:endParaRPr>
          </a:p>
        </p:txBody>
      </p:sp>
    </p:spTree>
    <p:extLst>
      <p:ext uri="{BB962C8B-B14F-4D97-AF65-F5344CB8AC3E}">
        <p14:creationId xmlns:p14="http://schemas.microsoft.com/office/powerpoint/2010/main" val="2705607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0"/>
            <a:ext cx="7772400" cy="635000"/>
          </a:xfrm>
        </p:spPr>
        <p:txBody>
          <a:bodyPr/>
          <a:lstStyle/>
          <a:p>
            <a:r>
              <a:rPr lang="en-US" sz="2400" b="1" dirty="0" smtClean="0">
                <a:latin typeface="Helvetica"/>
                <a:cs typeface="Helvetica"/>
              </a:rPr>
              <a:t>Acknowledgements</a:t>
            </a:r>
            <a:endParaRPr lang="en-US" sz="2400" b="1" dirty="0">
              <a:latin typeface="Helvetica"/>
              <a:cs typeface="Helvetica"/>
            </a:endParaRPr>
          </a:p>
        </p:txBody>
      </p:sp>
      <p:sp>
        <p:nvSpPr>
          <p:cNvPr id="4" name="TextBox 4"/>
          <p:cNvSpPr txBox="1">
            <a:spLocks noChangeArrowheads="1"/>
          </p:cNvSpPr>
          <p:nvPr/>
        </p:nvSpPr>
        <p:spPr bwMode="auto">
          <a:xfrm>
            <a:off x="0" y="-12700"/>
            <a:ext cx="2819400" cy="6155531"/>
          </a:xfrm>
          <a:prstGeom prst="rect">
            <a:avLst/>
          </a:prstGeom>
          <a:noFill/>
          <a:ln w="9525">
            <a:noFill/>
            <a:miter lim="800000"/>
            <a:headEnd/>
            <a:tailEnd/>
          </a:ln>
        </p:spPr>
        <p:txBody>
          <a:bodyPr>
            <a:prstTxWarp prst="textNoShape">
              <a:avLst/>
            </a:prstTxWarp>
            <a:spAutoFit/>
          </a:bodyPr>
          <a:lstStyle/>
          <a:p>
            <a:r>
              <a:rPr lang="en-US" sz="1600" b="1" dirty="0">
                <a:solidFill>
                  <a:schemeClr val="tx2"/>
                </a:solidFill>
                <a:latin typeface="Helvetica"/>
                <a:ea typeface="Comic Sans MS" pitchFamily="-110" charset="0"/>
                <a:cs typeface="Helvetica"/>
              </a:rPr>
              <a:t>Courey </a:t>
            </a:r>
            <a:r>
              <a:rPr lang="en-US" sz="1600" b="1" dirty="0" smtClean="0">
                <a:solidFill>
                  <a:schemeClr val="tx2"/>
                </a:solidFill>
                <a:latin typeface="Helvetica"/>
                <a:ea typeface="Comic Sans MS" pitchFamily="-110" charset="0"/>
                <a:cs typeface="Helvetica"/>
              </a:rPr>
              <a:t>Lab</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Albert Courey***</a:t>
            </a:r>
          </a:p>
          <a:p>
            <a:pPr marL="285750" indent="-285750">
              <a:buFont typeface="Arial"/>
              <a:buChar char="•"/>
            </a:pPr>
            <a:r>
              <a:rPr lang="en-US" sz="1500" dirty="0">
                <a:solidFill>
                  <a:schemeClr val="tx2"/>
                </a:solidFill>
                <a:latin typeface="Helvetica"/>
                <a:ea typeface="Comic Sans MS" pitchFamily="-110" charset="0"/>
                <a:cs typeface="Helvetica"/>
              </a:rPr>
              <a:t>Joseph Cao</a:t>
            </a:r>
          </a:p>
          <a:p>
            <a:pPr marL="285750" indent="-285750">
              <a:buFont typeface="Arial"/>
              <a:buChar char="•"/>
            </a:pPr>
            <a:r>
              <a:rPr lang="en-US" sz="1500" dirty="0" smtClean="0">
                <a:solidFill>
                  <a:schemeClr val="tx2"/>
                </a:solidFill>
                <a:latin typeface="Helvetica"/>
                <a:ea typeface="Comic Sans MS" pitchFamily="-110" charset="0"/>
                <a:cs typeface="Helvetica"/>
              </a:rPr>
              <a:t>Mike Chambers</a:t>
            </a:r>
          </a:p>
          <a:p>
            <a:pPr marL="285750" indent="-285750">
              <a:buFont typeface="Arial"/>
              <a:buChar char="•"/>
            </a:pPr>
            <a:r>
              <a:rPr lang="en-US" sz="1500" dirty="0" smtClean="0">
                <a:solidFill>
                  <a:schemeClr val="tx2"/>
                </a:solidFill>
                <a:latin typeface="Helvetica"/>
                <a:ea typeface="Comic Sans MS" pitchFamily="-110" charset="0"/>
                <a:cs typeface="Helvetica"/>
              </a:rPr>
              <a:t>Jesse Cheung</a:t>
            </a:r>
          </a:p>
          <a:p>
            <a:pPr marL="285750" indent="-285750">
              <a:buFont typeface="Arial"/>
              <a:buChar char="•"/>
            </a:pPr>
            <a:r>
              <a:rPr lang="en-US" sz="1500" dirty="0" smtClean="0">
                <a:solidFill>
                  <a:schemeClr val="tx2"/>
                </a:solidFill>
                <a:latin typeface="Helvetica"/>
                <a:ea typeface="Comic Sans MS" pitchFamily="-110" charset="0"/>
                <a:cs typeface="Helvetica"/>
              </a:rPr>
              <a:t>Pak Kwong**</a:t>
            </a:r>
          </a:p>
          <a:p>
            <a:pPr marL="285750" indent="-285750">
              <a:buFont typeface="Arial"/>
              <a:buChar char="•"/>
            </a:pPr>
            <a:r>
              <a:rPr lang="en-US" sz="1500" dirty="0" smtClean="0">
                <a:solidFill>
                  <a:schemeClr val="tx2"/>
                </a:solidFill>
                <a:latin typeface="Helvetica"/>
                <a:ea typeface="Comic Sans MS" pitchFamily="-110" charset="0"/>
                <a:cs typeface="Helvetica"/>
              </a:rPr>
              <a:t>Alberto Ponce**</a:t>
            </a:r>
          </a:p>
          <a:p>
            <a:pPr marL="285750" indent="-285750">
              <a:buFont typeface="Arial"/>
              <a:buChar char="•"/>
            </a:pPr>
            <a:r>
              <a:rPr lang="en-US" sz="1500" dirty="0" smtClean="0">
                <a:solidFill>
                  <a:schemeClr val="tx2"/>
                </a:solidFill>
                <a:latin typeface="Helvetica"/>
                <a:ea typeface="Comic Sans MS" pitchFamily="-110" charset="0"/>
                <a:cs typeface="Helvetica"/>
              </a:rPr>
              <a:t>Matt Smith</a:t>
            </a:r>
          </a:p>
          <a:p>
            <a:pPr marL="285750" indent="-285750">
              <a:buFont typeface="Arial"/>
              <a:buChar char="•"/>
            </a:pPr>
            <a:r>
              <a:rPr lang="en-US" sz="1500" dirty="0" smtClean="0">
                <a:solidFill>
                  <a:schemeClr val="tx2"/>
                </a:solidFill>
                <a:latin typeface="Helvetica"/>
                <a:ea typeface="Comic Sans MS" pitchFamily="-110" charset="0"/>
                <a:cs typeface="Helvetica"/>
              </a:rPr>
              <a:t>Martha Rivas</a:t>
            </a:r>
          </a:p>
          <a:p>
            <a:pPr marL="285750" indent="-285750">
              <a:buFont typeface="Arial"/>
              <a:buChar char="•"/>
            </a:pPr>
            <a:r>
              <a:rPr lang="en-US" sz="1500" dirty="0" smtClean="0">
                <a:solidFill>
                  <a:schemeClr val="tx2"/>
                </a:solidFill>
                <a:latin typeface="Helvetica"/>
                <a:ea typeface="Comic Sans MS" pitchFamily="-110" charset="0"/>
                <a:cs typeface="Helvetica"/>
              </a:rPr>
              <a:t>Ana </a:t>
            </a:r>
            <a:r>
              <a:rPr lang="en-US" sz="1500" dirty="0" err="1" smtClean="0">
                <a:solidFill>
                  <a:schemeClr val="tx2"/>
                </a:solidFill>
                <a:latin typeface="Helvetica"/>
                <a:ea typeface="Comic Sans MS" pitchFamily="-110" charset="0"/>
                <a:cs typeface="Helvetica"/>
              </a:rPr>
              <a:t>Mariscal</a:t>
            </a:r>
            <a:r>
              <a:rPr lang="en-US" sz="1500" dirty="0" smtClean="0">
                <a:solidFill>
                  <a:schemeClr val="tx2"/>
                </a:solidFill>
                <a:latin typeface="Helvetica"/>
                <a:ea typeface="Comic Sans MS" pitchFamily="-110" charset="0"/>
                <a:cs typeface="Helvetica"/>
              </a:rPr>
              <a:t> </a:t>
            </a:r>
          </a:p>
          <a:p>
            <a:endParaRPr lang="en-US" sz="1500" b="1" dirty="0">
              <a:solidFill>
                <a:schemeClr val="tx2"/>
              </a:solidFill>
              <a:latin typeface="Helvetica"/>
              <a:ea typeface="Comic Sans MS" pitchFamily="-110" charset="0"/>
              <a:cs typeface="Helvetica"/>
            </a:endParaRPr>
          </a:p>
          <a:p>
            <a:r>
              <a:rPr lang="en-US" sz="1600" b="1" dirty="0" smtClean="0">
                <a:solidFill>
                  <a:schemeClr val="tx2"/>
                </a:solidFill>
                <a:latin typeface="Helvetica"/>
                <a:ea typeface="Comic Sans MS" pitchFamily="-110" charset="0"/>
                <a:cs typeface="Helvetica"/>
              </a:rPr>
              <a:t>Past Members</a:t>
            </a:r>
          </a:p>
          <a:p>
            <a:pPr marL="285750" indent="-285750">
              <a:buFont typeface="Arial"/>
              <a:buChar char="•"/>
            </a:pPr>
            <a:r>
              <a:rPr lang="en-US" sz="1500" dirty="0" err="1" smtClean="0">
                <a:solidFill>
                  <a:schemeClr val="tx2"/>
                </a:solidFill>
                <a:latin typeface="Helvetica"/>
                <a:ea typeface="Comic Sans MS" pitchFamily="-110" charset="0"/>
                <a:cs typeface="Helvetica"/>
              </a:rPr>
              <a:t>Minghua</a:t>
            </a:r>
            <a:r>
              <a:rPr lang="en-US" sz="1500" dirty="0" smtClean="0">
                <a:solidFill>
                  <a:schemeClr val="tx2"/>
                </a:solidFill>
                <a:latin typeface="Helvetica"/>
                <a:ea typeface="Comic Sans MS" pitchFamily="-110" charset="0"/>
                <a:cs typeface="Helvetica"/>
              </a:rPr>
              <a:t> </a:t>
            </a:r>
            <a:r>
              <a:rPr lang="en-US" sz="1500" dirty="0" err="1" smtClean="0">
                <a:solidFill>
                  <a:schemeClr val="tx2"/>
                </a:solidFill>
                <a:latin typeface="Helvetica"/>
                <a:ea typeface="Comic Sans MS" pitchFamily="-110" charset="0"/>
                <a:cs typeface="Helvetica"/>
              </a:rPr>
              <a:t>Nie</a:t>
            </a:r>
            <a:r>
              <a:rPr lang="en-US" sz="1500" dirty="0" smtClean="0">
                <a:solidFill>
                  <a:schemeClr val="tx2"/>
                </a:solidFill>
                <a:latin typeface="Helvetica"/>
                <a:ea typeface="Comic Sans MS" pitchFamily="-110" charset="0"/>
                <a:cs typeface="Helvetica"/>
              </a:rPr>
              <a:t>**</a:t>
            </a:r>
          </a:p>
          <a:p>
            <a:pPr marL="285750" indent="-285750">
              <a:buFont typeface="Arial"/>
              <a:buChar char="•"/>
            </a:pPr>
            <a:r>
              <a:rPr lang="en-US" sz="1500" dirty="0" err="1" smtClean="0">
                <a:solidFill>
                  <a:schemeClr val="tx2"/>
                </a:solidFill>
                <a:latin typeface="Helvetica"/>
                <a:ea typeface="Comic Sans MS" pitchFamily="-110" charset="0"/>
                <a:cs typeface="Helvetica"/>
              </a:rPr>
              <a:t>Girish</a:t>
            </a:r>
            <a:r>
              <a:rPr lang="en-US" sz="1500" dirty="0" smtClean="0">
                <a:solidFill>
                  <a:schemeClr val="tx2"/>
                </a:solidFill>
                <a:latin typeface="Helvetica"/>
                <a:ea typeface="Comic Sans MS" pitchFamily="-110" charset="0"/>
                <a:cs typeface="Helvetica"/>
              </a:rPr>
              <a:t> </a:t>
            </a:r>
            <a:r>
              <a:rPr lang="en-US" sz="1500" dirty="0" err="1" smtClean="0">
                <a:solidFill>
                  <a:schemeClr val="tx2"/>
                </a:solidFill>
                <a:latin typeface="Helvetica"/>
                <a:ea typeface="Comic Sans MS" pitchFamily="-110" charset="0"/>
                <a:cs typeface="Helvetica"/>
              </a:rPr>
              <a:t>Ratnaparkhi</a:t>
            </a:r>
            <a:r>
              <a:rPr lang="en-US" sz="1500" dirty="0" smtClean="0">
                <a:solidFill>
                  <a:schemeClr val="tx2"/>
                </a:solidFill>
                <a:latin typeface="Helvetica"/>
                <a:ea typeface="Comic Sans MS" pitchFamily="-110" charset="0"/>
                <a:cs typeface="Helvetica"/>
              </a:rPr>
              <a:t>*</a:t>
            </a:r>
          </a:p>
          <a:p>
            <a:pPr marL="285750" indent="-285750">
              <a:buFont typeface="Arial"/>
              <a:buChar char="•"/>
            </a:pPr>
            <a:r>
              <a:rPr lang="en-US" sz="1500" dirty="0" smtClean="0">
                <a:solidFill>
                  <a:schemeClr val="tx2"/>
                </a:solidFill>
                <a:latin typeface="Helvetica"/>
                <a:ea typeface="Comic Sans MS" pitchFamily="-110" charset="0"/>
                <a:cs typeface="Helvetica"/>
              </a:rPr>
              <a:t>Dennis </a:t>
            </a:r>
            <a:r>
              <a:rPr lang="en-US" sz="1500" dirty="0" err="1" smtClean="0">
                <a:solidFill>
                  <a:schemeClr val="tx2"/>
                </a:solidFill>
                <a:latin typeface="Helvetica"/>
                <a:ea typeface="Comic Sans MS" pitchFamily="-110" charset="0"/>
                <a:cs typeface="Helvetica"/>
              </a:rPr>
              <a:t>Kuo</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Clint Winkl</a:t>
            </a:r>
            <a:r>
              <a:rPr lang="en-US" sz="1400" dirty="0" smtClean="0">
                <a:solidFill>
                  <a:schemeClr val="tx2"/>
                </a:solidFill>
                <a:latin typeface="Helvetica"/>
                <a:ea typeface="Comic Sans MS" pitchFamily="-110" charset="0"/>
                <a:cs typeface="Helvetica"/>
              </a:rPr>
              <a:t>er</a:t>
            </a:r>
          </a:p>
          <a:p>
            <a:endParaRPr lang="en-US" sz="1500" dirty="0">
              <a:solidFill>
                <a:schemeClr val="tx2"/>
              </a:solidFill>
              <a:latin typeface="Helvetica"/>
              <a:ea typeface="Comic Sans MS" pitchFamily="-110" charset="0"/>
              <a:cs typeface="Helvetica"/>
            </a:endParaRPr>
          </a:p>
          <a:p>
            <a:r>
              <a:rPr lang="en-US" sz="1600" b="1" dirty="0">
                <a:solidFill>
                  <a:schemeClr val="tx2"/>
                </a:solidFill>
                <a:latin typeface="Helvetica"/>
                <a:ea typeface="Comic Sans MS" pitchFamily="-110" charset="0"/>
                <a:cs typeface="Helvetica"/>
              </a:rPr>
              <a:t>Wohlschlegel Lab</a:t>
            </a:r>
          </a:p>
          <a:p>
            <a:pPr marL="285750" indent="-285750">
              <a:buFont typeface="Arial"/>
              <a:buChar char="•"/>
            </a:pPr>
            <a:r>
              <a:rPr lang="en-US" sz="1500" dirty="0" smtClean="0">
                <a:solidFill>
                  <a:schemeClr val="tx2"/>
                </a:solidFill>
                <a:latin typeface="Helvetica"/>
                <a:ea typeface="Comic Sans MS" pitchFamily="-110" charset="0"/>
                <a:cs typeface="Helvetica"/>
              </a:rPr>
              <a:t>James </a:t>
            </a:r>
            <a:r>
              <a:rPr lang="en-US" sz="1500" dirty="0" err="1">
                <a:solidFill>
                  <a:schemeClr val="tx2"/>
                </a:solidFill>
                <a:latin typeface="Helvetica"/>
                <a:ea typeface="Comic Sans MS" pitchFamily="-110" charset="0"/>
                <a:cs typeface="Helvetica"/>
              </a:rPr>
              <a:t>Wohlschlegal</a:t>
            </a:r>
            <a:endParaRPr lang="en-US" sz="1500" dirty="0">
              <a:solidFill>
                <a:schemeClr val="tx2"/>
              </a:solidFill>
              <a:latin typeface="Helvetica"/>
              <a:ea typeface="Comic Sans MS" pitchFamily="-110" charset="0"/>
              <a:cs typeface="Helvetica"/>
            </a:endParaRPr>
          </a:p>
          <a:p>
            <a:pPr marL="285750" indent="-285750">
              <a:buFont typeface="Arial"/>
              <a:buChar char="•"/>
            </a:pPr>
            <a:r>
              <a:rPr lang="en-US" sz="1500" dirty="0">
                <a:solidFill>
                  <a:schemeClr val="tx2"/>
                </a:solidFill>
                <a:latin typeface="Helvetica"/>
                <a:ea typeface="Comic Sans MS" pitchFamily="-110" charset="0"/>
                <a:cs typeface="Helvetica"/>
              </a:rPr>
              <a:t>Ajay </a:t>
            </a:r>
            <a:r>
              <a:rPr lang="en-US" sz="1500" dirty="0" err="1">
                <a:solidFill>
                  <a:schemeClr val="tx2"/>
                </a:solidFill>
                <a:latin typeface="Helvetica"/>
                <a:ea typeface="Comic Sans MS" pitchFamily="-110" charset="0"/>
                <a:cs typeface="Helvetica"/>
              </a:rPr>
              <a:t>Vashisht</a:t>
            </a:r>
            <a:endParaRPr lang="en-US" sz="1500" dirty="0">
              <a:solidFill>
                <a:schemeClr val="tx2"/>
              </a:solidFill>
              <a:latin typeface="Helvetica"/>
              <a:ea typeface="Comic Sans MS" pitchFamily="-110" charset="0"/>
              <a:cs typeface="Helvetica"/>
            </a:endParaRPr>
          </a:p>
          <a:p>
            <a:endParaRPr lang="en-US" sz="1600" b="1" dirty="0">
              <a:solidFill>
                <a:schemeClr val="tx2"/>
              </a:solidFill>
              <a:latin typeface="Helvetica"/>
              <a:ea typeface="Comic Sans MS" pitchFamily="-110" charset="0"/>
              <a:cs typeface="Helvetica"/>
            </a:endParaRPr>
          </a:p>
          <a:p>
            <a:r>
              <a:rPr lang="en-US" sz="1600" b="1" dirty="0" err="1">
                <a:solidFill>
                  <a:schemeClr val="tx2"/>
                </a:solidFill>
                <a:latin typeface="Helvetica"/>
                <a:ea typeface="Comic Sans MS" pitchFamily="-110" charset="0"/>
                <a:cs typeface="Helvetica"/>
              </a:rPr>
              <a:t>Tontonoz</a:t>
            </a:r>
            <a:r>
              <a:rPr lang="en-US" sz="1600" b="1" dirty="0">
                <a:solidFill>
                  <a:schemeClr val="tx2"/>
                </a:solidFill>
                <a:latin typeface="Helvetica"/>
                <a:ea typeface="Comic Sans MS" pitchFamily="-110" charset="0"/>
                <a:cs typeface="Helvetica"/>
              </a:rPr>
              <a:t> Lab</a:t>
            </a:r>
          </a:p>
          <a:p>
            <a:pPr marL="285750" indent="-285750">
              <a:buFont typeface="Arial"/>
              <a:buChar char="•"/>
            </a:pPr>
            <a:r>
              <a:rPr lang="en-US" sz="1500" dirty="0" smtClean="0">
                <a:solidFill>
                  <a:schemeClr val="tx2"/>
                </a:solidFill>
                <a:latin typeface="Helvetica"/>
                <a:ea typeface="Comic Sans MS" pitchFamily="-110" charset="0"/>
                <a:cs typeface="Helvetica"/>
              </a:rPr>
              <a:t>Peter </a:t>
            </a:r>
            <a:r>
              <a:rPr lang="en-US" sz="1500" dirty="0" err="1">
                <a:solidFill>
                  <a:schemeClr val="tx2"/>
                </a:solidFill>
                <a:latin typeface="Helvetica"/>
                <a:ea typeface="Comic Sans MS" pitchFamily="-110" charset="0"/>
                <a:cs typeface="Helvetica"/>
              </a:rPr>
              <a:t>Tontonoz</a:t>
            </a:r>
            <a:endParaRPr lang="en-US" sz="1500" dirty="0">
              <a:solidFill>
                <a:schemeClr val="tx2"/>
              </a:solidFill>
              <a:latin typeface="Helvetica"/>
              <a:ea typeface="Comic Sans MS" pitchFamily="-110" charset="0"/>
              <a:cs typeface="Helvetica"/>
            </a:endParaRPr>
          </a:p>
          <a:p>
            <a:pPr marL="285750" indent="-285750">
              <a:buFont typeface="Arial"/>
              <a:buChar char="•"/>
            </a:pPr>
            <a:r>
              <a:rPr lang="en-US" sz="1500" dirty="0">
                <a:solidFill>
                  <a:schemeClr val="tx2"/>
                </a:solidFill>
                <a:latin typeface="Helvetica"/>
                <a:ea typeface="Comic Sans MS" pitchFamily="-110" charset="0"/>
                <a:cs typeface="Helvetica"/>
              </a:rPr>
              <a:t>Claudio Villanueva</a:t>
            </a:r>
          </a:p>
          <a:p>
            <a:r>
              <a:rPr lang="en-US" sz="1400" dirty="0" smtClean="0">
                <a:solidFill>
                  <a:schemeClr val="tx2"/>
                </a:solidFill>
                <a:latin typeface="Helvetica"/>
                <a:ea typeface="Comic Sans MS" pitchFamily="-110" charset="0"/>
                <a:cs typeface="Helvetica"/>
              </a:rPr>
              <a:t> </a:t>
            </a:r>
          </a:p>
        </p:txBody>
      </p:sp>
      <p:sp>
        <p:nvSpPr>
          <p:cNvPr id="5" name="TextBox 3"/>
          <p:cNvSpPr txBox="1">
            <a:spLocks noChangeArrowheads="1"/>
          </p:cNvSpPr>
          <p:nvPr/>
        </p:nvSpPr>
        <p:spPr bwMode="auto">
          <a:xfrm>
            <a:off x="3683000" y="570649"/>
            <a:ext cx="1447800" cy="461665"/>
          </a:xfrm>
          <a:prstGeom prst="rect">
            <a:avLst/>
          </a:prstGeom>
          <a:noFill/>
          <a:ln w="9525">
            <a:noFill/>
            <a:miter lim="800000"/>
            <a:headEnd/>
            <a:tailEnd/>
          </a:ln>
        </p:spPr>
        <p:txBody>
          <a:bodyPr wrap="square">
            <a:prstTxWarp prst="textNoShape">
              <a:avLst/>
            </a:prstTxWarp>
            <a:spAutoFit/>
          </a:bodyPr>
          <a:lstStyle/>
          <a:p>
            <a:r>
              <a:rPr lang="en-US" sz="2400" b="1" dirty="0" smtClean="0">
                <a:solidFill>
                  <a:schemeClr val="tx2"/>
                </a:solidFill>
                <a:latin typeface="Helvetica"/>
                <a:ea typeface="Comic Sans MS" pitchFamily="-110" charset="0"/>
                <a:cs typeface="Helvetica"/>
              </a:rPr>
              <a:t>Gracias</a:t>
            </a:r>
            <a:endParaRPr lang="en-US" sz="2400" b="1" dirty="0">
              <a:solidFill>
                <a:schemeClr val="tx2"/>
              </a:solidFill>
              <a:latin typeface="Helvetica"/>
              <a:ea typeface="Comic Sans MS" pitchFamily="-110" charset="0"/>
              <a:cs typeface="Helvetica"/>
            </a:endParaRPr>
          </a:p>
        </p:txBody>
      </p:sp>
      <p:sp>
        <p:nvSpPr>
          <p:cNvPr id="6" name="TextBox 3"/>
          <p:cNvSpPr txBox="1">
            <a:spLocks noChangeArrowheads="1"/>
          </p:cNvSpPr>
          <p:nvPr/>
        </p:nvSpPr>
        <p:spPr bwMode="auto">
          <a:xfrm>
            <a:off x="4838700" y="570649"/>
            <a:ext cx="685800" cy="461665"/>
          </a:xfrm>
          <a:prstGeom prst="rect">
            <a:avLst/>
          </a:prstGeom>
          <a:noFill/>
          <a:ln w="9525">
            <a:noFill/>
            <a:miter lim="800000"/>
            <a:headEnd/>
            <a:tailEnd/>
          </a:ln>
        </p:spPr>
        <p:txBody>
          <a:bodyPr>
            <a:prstTxWarp prst="textNoShape">
              <a:avLst/>
            </a:prstTxWarp>
            <a:spAutoFit/>
          </a:bodyPr>
          <a:lstStyle/>
          <a:p>
            <a:r>
              <a:rPr lang="en-US" sz="2400" b="1" dirty="0">
                <a:solidFill>
                  <a:schemeClr val="tx2"/>
                </a:solidFill>
                <a:latin typeface="Helvetica"/>
                <a:ea typeface="Comic Sans MS" pitchFamily="-110" charset="0"/>
                <a:cs typeface="Helvetica"/>
              </a:rPr>
              <a:t>!!!</a:t>
            </a:r>
          </a:p>
        </p:txBody>
      </p:sp>
      <p:sp>
        <p:nvSpPr>
          <p:cNvPr id="7" name="TextBox 3"/>
          <p:cNvSpPr txBox="1">
            <a:spLocks noChangeArrowheads="1"/>
          </p:cNvSpPr>
          <p:nvPr/>
        </p:nvSpPr>
        <p:spPr bwMode="auto">
          <a:xfrm flipV="1">
            <a:off x="3187700" y="608749"/>
            <a:ext cx="685800" cy="461665"/>
          </a:xfrm>
          <a:prstGeom prst="rect">
            <a:avLst/>
          </a:prstGeom>
          <a:noFill/>
          <a:ln w="9525">
            <a:noFill/>
            <a:miter lim="800000"/>
            <a:headEnd/>
            <a:tailEnd/>
          </a:ln>
        </p:spPr>
        <p:txBody>
          <a:bodyPr>
            <a:prstTxWarp prst="textNoShape">
              <a:avLst/>
            </a:prstTxWarp>
            <a:spAutoFit/>
          </a:bodyPr>
          <a:lstStyle/>
          <a:p>
            <a:r>
              <a:rPr lang="en-US" sz="2400" b="1" dirty="0">
                <a:solidFill>
                  <a:schemeClr val="tx2"/>
                </a:solidFill>
                <a:latin typeface="Helvetica"/>
                <a:ea typeface="Comic Sans MS" pitchFamily="-110" charset="0"/>
                <a:cs typeface="Helvetica"/>
              </a:rPr>
              <a:t>!!!</a:t>
            </a:r>
          </a:p>
        </p:txBody>
      </p:sp>
      <p:sp>
        <p:nvSpPr>
          <p:cNvPr id="9" name="Rectangle 8"/>
          <p:cNvSpPr/>
          <p:nvPr/>
        </p:nvSpPr>
        <p:spPr>
          <a:xfrm>
            <a:off x="6184900" y="0"/>
            <a:ext cx="2959100" cy="6540253"/>
          </a:xfrm>
          <a:prstGeom prst="rect">
            <a:avLst/>
          </a:prstGeom>
        </p:spPr>
        <p:txBody>
          <a:bodyPr wrap="square">
            <a:spAutoFit/>
          </a:bodyPr>
          <a:lstStyle/>
          <a:p>
            <a:r>
              <a:rPr lang="en-US" sz="1600" b="1" dirty="0" smtClean="0">
                <a:solidFill>
                  <a:schemeClr val="tx2"/>
                </a:solidFill>
                <a:latin typeface="Helvetica"/>
                <a:ea typeface="Comic Sans MS" pitchFamily="-110" charset="0"/>
                <a:cs typeface="Helvetica"/>
              </a:rPr>
              <a:t>Committee Members</a:t>
            </a:r>
          </a:p>
          <a:p>
            <a:pPr marL="285750" indent="-285750">
              <a:buFont typeface="Arial"/>
              <a:buChar char="•"/>
            </a:pPr>
            <a:r>
              <a:rPr lang="en-US" sz="1500" dirty="0" smtClean="0">
                <a:solidFill>
                  <a:schemeClr val="tx2"/>
                </a:solidFill>
                <a:latin typeface="Helvetica"/>
                <a:ea typeface="Comic Sans MS" pitchFamily="-110" charset="0"/>
                <a:cs typeface="Helvetica"/>
              </a:rPr>
              <a:t>Steven Clarke</a:t>
            </a:r>
          </a:p>
          <a:p>
            <a:pPr marL="285750" indent="-285750">
              <a:buFont typeface="Arial"/>
              <a:buChar char="•"/>
            </a:pPr>
            <a:r>
              <a:rPr lang="en-US" sz="1500" dirty="0" smtClean="0">
                <a:solidFill>
                  <a:schemeClr val="tx2"/>
                </a:solidFill>
                <a:latin typeface="Helvetica"/>
                <a:ea typeface="Comic Sans MS" pitchFamily="-110" charset="0"/>
                <a:cs typeface="Helvetica"/>
              </a:rPr>
              <a:t>David </a:t>
            </a:r>
            <a:r>
              <a:rPr lang="en-US" sz="1500" dirty="0" err="1" smtClean="0">
                <a:solidFill>
                  <a:schemeClr val="tx2"/>
                </a:solidFill>
                <a:latin typeface="Helvetica"/>
                <a:ea typeface="Comic Sans MS" pitchFamily="-110" charset="0"/>
                <a:cs typeface="Helvetica"/>
              </a:rPr>
              <a:t>Krantz</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Frank Laski</a:t>
            </a:r>
          </a:p>
          <a:p>
            <a:pPr marL="285750" indent="-285750">
              <a:buFont typeface="Arial"/>
              <a:buChar char="•"/>
            </a:pPr>
            <a:r>
              <a:rPr lang="en-US" sz="1500" dirty="0" smtClean="0">
                <a:solidFill>
                  <a:schemeClr val="tx2"/>
                </a:solidFill>
                <a:latin typeface="Helvetica"/>
                <a:ea typeface="Comic Sans MS" pitchFamily="-110" charset="0"/>
                <a:cs typeface="Helvetica"/>
              </a:rPr>
              <a:t>Stephen </a:t>
            </a:r>
            <a:r>
              <a:rPr lang="en-US" sz="1500" dirty="0" err="1" smtClean="0">
                <a:solidFill>
                  <a:schemeClr val="tx2"/>
                </a:solidFill>
                <a:latin typeface="Helvetica"/>
                <a:ea typeface="Comic Sans MS" pitchFamily="-110" charset="0"/>
                <a:cs typeface="Helvetica"/>
              </a:rPr>
              <a:t>Smale</a:t>
            </a:r>
            <a:endParaRPr lang="en-US" sz="1500" dirty="0" smtClean="0">
              <a:solidFill>
                <a:schemeClr val="tx2"/>
              </a:solidFill>
              <a:latin typeface="Helvetica"/>
              <a:ea typeface="Comic Sans MS" pitchFamily="-110" charset="0"/>
              <a:cs typeface="Helvetica"/>
            </a:endParaRPr>
          </a:p>
          <a:p>
            <a:endParaRPr lang="en-US" sz="1600" dirty="0">
              <a:solidFill>
                <a:schemeClr val="tx2"/>
              </a:solidFill>
              <a:latin typeface="Helvetica"/>
              <a:ea typeface="Comic Sans MS" pitchFamily="-110" charset="0"/>
              <a:cs typeface="Helvetica"/>
            </a:endParaRPr>
          </a:p>
          <a:p>
            <a:r>
              <a:rPr lang="en-US" sz="1600" b="1" dirty="0">
                <a:solidFill>
                  <a:schemeClr val="tx2"/>
                </a:solidFill>
                <a:latin typeface="Helvetica"/>
                <a:ea typeface="Comic Sans MS" pitchFamily="-110" charset="0"/>
                <a:cs typeface="Helvetica"/>
              </a:rPr>
              <a:t>Non Committee Members</a:t>
            </a:r>
          </a:p>
          <a:p>
            <a:pPr marL="285750" indent="-285750">
              <a:buFont typeface="Arial"/>
              <a:buChar char="•"/>
            </a:pPr>
            <a:r>
              <a:rPr lang="en-US" sz="1500" dirty="0" err="1" smtClean="0">
                <a:solidFill>
                  <a:schemeClr val="tx2"/>
                </a:solidFill>
                <a:latin typeface="Helvetica"/>
                <a:ea typeface="Comic Sans MS" pitchFamily="-110" charset="0"/>
                <a:cs typeface="Helvetica"/>
              </a:rPr>
              <a:t>Sabeeha</a:t>
            </a:r>
            <a:r>
              <a:rPr lang="en-US" sz="1500" dirty="0" smtClean="0">
                <a:solidFill>
                  <a:schemeClr val="tx2"/>
                </a:solidFill>
                <a:latin typeface="Helvetica"/>
                <a:ea typeface="Comic Sans MS" pitchFamily="-110" charset="0"/>
                <a:cs typeface="Helvetica"/>
              </a:rPr>
              <a:t> </a:t>
            </a:r>
            <a:r>
              <a:rPr lang="en-US" sz="1500" dirty="0">
                <a:solidFill>
                  <a:schemeClr val="tx2"/>
                </a:solidFill>
                <a:latin typeface="Helvetica"/>
                <a:ea typeface="Comic Sans MS" pitchFamily="-110" charset="0"/>
                <a:cs typeface="Helvetica"/>
              </a:rPr>
              <a:t>Merchant</a:t>
            </a:r>
          </a:p>
          <a:p>
            <a:pPr marL="285750" indent="-285750">
              <a:buFont typeface="Arial"/>
              <a:buChar char="•"/>
            </a:pPr>
            <a:r>
              <a:rPr lang="en-US" sz="1500" dirty="0">
                <a:solidFill>
                  <a:schemeClr val="tx2"/>
                </a:solidFill>
                <a:latin typeface="Helvetica"/>
                <a:ea typeface="Comic Sans MS" pitchFamily="-110" charset="0"/>
                <a:cs typeface="Helvetica"/>
              </a:rPr>
              <a:t>Mike </a:t>
            </a:r>
            <a:r>
              <a:rPr lang="en-US" sz="1500" dirty="0" smtClean="0">
                <a:solidFill>
                  <a:schemeClr val="tx2"/>
                </a:solidFill>
                <a:latin typeface="Helvetica"/>
                <a:ea typeface="Comic Sans MS" pitchFamily="-110" charset="0"/>
                <a:cs typeface="Helvetica"/>
              </a:rPr>
              <a:t>Carey</a:t>
            </a:r>
          </a:p>
          <a:p>
            <a:endParaRPr lang="en-US" sz="1600" dirty="0">
              <a:solidFill>
                <a:schemeClr val="tx2"/>
              </a:solidFill>
              <a:latin typeface="Helvetica"/>
              <a:ea typeface="Comic Sans MS" pitchFamily="-110" charset="0"/>
              <a:cs typeface="Helvetica"/>
            </a:endParaRPr>
          </a:p>
          <a:p>
            <a:r>
              <a:rPr lang="en-US" sz="1600" b="1" dirty="0">
                <a:solidFill>
                  <a:schemeClr val="tx2"/>
                </a:solidFill>
                <a:latin typeface="Helvetica"/>
                <a:ea typeface="Comic Sans MS" pitchFamily="-110" charset="0"/>
                <a:cs typeface="Helvetica"/>
              </a:rPr>
              <a:t>MBIDP</a:t>
            </a:r>
          </a:p>
          <a:p>
            <a:pPr marL="285750" indent="-285750">
              <a:buFont typeface="Arial"/>
              <a:buChar char="•"/>
            </a:pPr>
            <a:r>
              <a:rPr lang="en-US" sz="1500" dirty="0" smtClean="0">
                <a:solidFill>
                  <a:schemeClr val="tx2"/>
                </a:solidFill>
                <a:latin typeface="Helvetica"/>
                <a:ea typeface="Comic Sans MS" pitchFamily="-110" charset="0"/>
                <a:cs typeface="Helvetica"/>
              </a:rPr>
              <a:t>Gail </a:t>
            </a:r>
            <a:r>
              <a:rPr lang="en-US" sz="1500" dirty="0" err="1">
                <a:solidFill>
                  <a:schemeClr val="tx2"/>
                </a:solidFill>
                <a:latin typeface="Helvetica"/>
                <a:ea typeface="Comic Sans MS" pitchFamily="-110" charset="0"/>
                <a:cs typeface="Helvetica"/>
              </a:rPr>
              <a:t>Panatier</a:t>
            </a:r>
            <a:endParaRPr lang="en-US" sz="1500" dirty="0">
              <a:solidFill>
                <a:schemeClr val="tx2"/>
              </a:solidFill>
              <a:latin typeface="Helvetica"/>
              <a:ea typeface="Comic Sans MS" pitchFamily="-110" charset="0"/>
              <a:cs typeface="Helvetica"/>
            </a:endParaRPr>
          </a:p>
          <a:p>
            <a:pPr marL="285750" indent="-285750">
              <a:buFont typeface="Arial"/>
              <a:buChar char="•"/>
            </a:pPr>
            <a:r>
              <a:rPr lang="en-US" sz="1500" dirty="0">
                <a:solidFill>
                  <a:schemeClr val="tx2"/>
                </a:solidFill>
                <a:latin typeface="Helvetica"/>
                <a:ea typeface="Comic Sans MS" pitchFamily="-110" charset="0"/>
                <a:cs typeface="Helvetica"/>
              </a:rPr>
              <a:t>Sue Ellen </a:t>
            </a:r>
            <a:r>
              <a:rPr lang="en-US" sz="1500" dirty="0" smtClean="0">
                <a:solidFill>
                  <a:schemeClr val="tx2"/>
                </a:solidFill>
                <a:latin typeface="Helvetica"/>
                <a:ea typeface="Comic Sans MS" pitchFamily="-110" charset="0"/>
                <a:cs typeface="Helvetica"/>
              </a:rPr>
              <a:t>Parsee</a:t>
            </a:r>
          </a:p>
          <a:p>
            <a:pPr marL="285750" indent="-285750">
              <a:buFont typeface="Arial"/>
              <a:buChar char="•"/>
            </a:pPr>
            <a:endParaRPr lang="en-US" sz="1600" dirty="0">
              <a:solidFill>
                <a:schemeClr val="tx2"/>
              </a:solidFill>
              <a:latin typeface="Helvetica"/>
              <a:ea typeface="Comic Sans MS" pitchFamily="-110" charset="0"/>
              <a:cs typeface="Helvetica"/>
            </a:endParaRPr>
          </a:p>
          <a:p>
            <a:r>
              <a:rPr lang="en-US" sz="1600" b="1" dirty="0">
                <a:solidFill>
                  <a:srgbClr val="000000"/>
                </a:solidFill>
                <a:latin typeface="Helvetica"/>
                <a:ea typeface="Comic Sans MS" pitchFamily="-110" charset="0"/>
                <a:cs typeface="Helvetica"/>
              </a:rPr>
              <a:t>Funding</a:t>
            </a:r>
          </a:p>
          <a:p>
            <a:pPr marL="285750" indent="-285750">
              <a:buFont typeface="Arial"/>
              <a:buChar char="•"/>
            </a:pPr>
            <a:r>
              <a:rPr lang="en-US" sz="1500" dirty="0" smtClean="0">
                <a:solidFill>
                  <a:srgbClr val="000000"/>
                </a:solidFill>
                <a:latin typeface="Helvetica"/>
                <a:ea typeface="Times New Roman" pitchFamily="-110" charset="0"/>
                <a:cs typeface="Helvetica"/>
              </a:rPr>
              <a:t>UCLA </a:t>
            </a:r>
            <a:r>
              <a:rPr lang="en-US" sz="1500" dirty="0">
                <a:solidFill>
                  <a:srgbClr val="000000"/>
                </a:solidFill>
                <a:latin typeface="Helvetica"/>
                <a:ea typeface="Times New Roman" pitchFamily="-110" charset="0"/>
                <a:cs typeface="Helvetica"/>
              </a:rPr>
              <a:t>Eugene V. </a:t>
            </a:r>
            <a:r>
              <a:rPr lang="en-US" sz="1500" dirty="0" err="1">
                <a:solidFill>
                  <a:srgbClr val="000000"/>
                </a:solidFill>
                <a:latin typeface="Helvetica"/>
                <a:ea typeface="Times New Roman" pitchFamily="-110" charset="0"/>
                <a:cs typeface="Helvetica"/>
              </a:rPr>
              <a:t>Cota</a:t>
            </a:r>
            <a:r>
              <a:rPr lang="en-US" sz="1500" dirty="0">
                <a:solidFill>
                  <a:srgbClr val="000000"/>
                </a:solidFill>
                <a:latin typeface="Helvetica"/>
                <a:ea typeface="Times New Roman" pitchFamily="-110" charset="0"/>
                <a:cs typeface="Helvetica"/>
              </a:rPr>
              <a:t>-Robles Fellowship </a:t>
            </a:r>
          </a:p>
          <a:p>
            <a:pPr marL="285750" indent="-285750">
              <a:buFont typeface="Arial"/>
              <a:buChar char="•"/>
            </a:pPr>
            <a:r>
              <a:rPr lang="en-US" sz="1500" dirty="0" smtClean="0">
                <a:solidFill>
                  <a:srgbClr val="000000"/>
                </a:solidFill>
                <a:latin typeface="Helvetica"/>
                <a:ea typeface="Times New Roman" pitchFamily="-110" charset="0"/>
                <a:cs typeface="Helvetica"/>
              </a:rPr>
              <a:t>NIH </a:t>
            </a:r>
            <a:r>
              <a:rPr lang="en-US" sz="1500" dirty="0">
                <a:solidFill>
                  <a:srgbClr val="000000"/>
                </a:solidFill>
                <a:latin typeface="Helvetica"/>
                <a:ea typeface="Comic Sans MS" pitchFamily="-110" charset="0"/>
                <a:cs typeface="Helvetica"/>
              </a:rPr>
              <a:t>National Research Service Award (NRSA) Training Fellowship</a:t>
            </a:r>
          </a:p>
          <a:p>
            <a:endParaRPr lang="en-US" sz="1600" b="1" dirty="0">
              <a:solidFill>
                <a:srgbClr val="000000"/>
              </a:solidFill>
              <a:latin typeface="Helvetica"/>
              <a:ea typeface="Comic Sans MS" pitchFamily="-110" charset="0"/>
              <a:cs typeface="Helvetica"/>
            </a:endParaRPr>
          </a:p>
          <a:p>
            <a:endParaRPr lang="en-US" sz="1600" b="1" dirty="0">
              <a:solidFill>
                <a:srgbClr val="000000"/>
              </a:solidFill>
              <a:latin typeface="Helvetica"/>
              <a:ea typeface="Comic Sans MS" pitchFamily="-110" charset="0"/>
              <a:cs typeface="Helvetica"/>
            </a:endParaRPr>
          </a:p>
          <a:p>
            <a:endParaRPr lang="en-US" sz="1600" dirty="0">
              <a:solidFill>
                <a:schemeClr val="tx2"/>
              </a:solidFill>
              <a:latin typeface="Helvetica"/>
              <a:ea typeface="Comic Sans MS" pitchFamily="-110" charset="0"/>
              <a:cs typeface="Helvetica"/>
            </a:endParaRPr>
          </a:p>
          <a:p>
            <a:endParaRPr lang="en-US" sz="1600" dirty="0">
              <a:solidFill>
                <a:schemeClr val="tx2"/>
              </a:solidFill>
              <a:latin typeface="Helvetica"/>
              <a:ea typeface="Comic Sans MS" pitchFamily="-110" charset="0"/>
              <a:cs typeface="Helvetica"/>
            </a:endParaRPr>
          </a:p>
          <a:p>
            <a:endParaRPr lang="en-US" sz="1600" b="1" dirty="0">
              <a:solidFill>
                <a:schemeClr val="tx2"/>
              </a:solidFill>
              <a:latin typeface="Helvetica"/>
              <a:ea typeface="Comic Sans MS" pitchFamily="-110" charset="0"/>
              <a:cs typeface="Helvetica"/>
            </a:endParaRPr>
          </a:p>
          <a:p>
            <a:endParaRPr lang="en-US" sz="1600" dirty="0">
              <a:solidFill>
                <a:schemeClr val="tx2"/>
              </a:solidFill>
              <a:latin typeface="Helvetica"/>
              <a:ea typeface="Comic Sans MS" pitchFamily="-110" charset="0"/>
              <a:cs typeface="Helvetica"/>
            </a:endParaRPr>
          </a:p>
          <a:p>
            <a:endParaRPr lang="en-US" sz="1600" dirty="0">
              <a:solidFill>
                <a:schemeClr val="tx2"/>
              </a:solidFill>
              <a:latin typeface="Helvetica"/>
              <a:ea typeface="Comic Sans MS" pitchFamily="-110" charset="0"/>
              <a:cs typeface="Helvetica"/>
            </a:endParaRPr>
          </a:p>
        </p:txBody>
      </p:sp>
      <p:sp>
        <p:nvSpPr>
          <p:cNvPr id="11" name="Rectangle 10"/>
          <p:cNvSpPr/>
          <p:nvPr/>
        </p:nvSpPr>
        <p:spPr>
          <a:xfrm>
            <a:off x="2819400" y="1245982"/>
            <a:ext cx="2959100" cy="5524589"/>
          </a:xfrm>
          <a:prstGeom prst="rect">
            <a:avLst/>
          </a:prstGeom>
        </p:spPr>
        <p:txBody>
          <a:bodyPr wrap="square">
            <a:spAutoFit/>
          </a:bodyPr>
          <a:lstStyle/>
          <a:p>
            <a:r>
              <a:rPr lang="en-US" sz="1600" b="1" dirty="0" smtClean="0">
                <a:solidFill>
                  <a:schemeClr val="tx2"/>
                </a:solidFill>
                <a:latin typeface="Helvetica"/>
                <a:ea typeface="Comic Sans MS" pitchFamily="-110" charset="0"/>
                <a:cs typeface="Helvetica"/>
              </a:rPr>
              <a:t>Science Sisters</a:t>
            </a:r>
            <a:endParaRPr lang="en-US" dirty="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Nicole Rodriguez</a:t>
            </a:r>
          </a:p>
          <a:p>
            <a:pPr marL="285750" indent="-285750">
              <a:buFont typeface="Arial"/>
              <a:buChar char="•"/>
            </a:pPr>
            <a:r>
              <a:rPr lang="en-US" sz="1500" dirty="0" err="1" smtClean="0">
                <a:solidFill>
                  <a:schemeClr val="tx2"/>
                </a:solidFill>
                <a:latin typeface="Helvetica"/>
                <a:ea typeface="Comic Sans MS" pitchFamily="-110" charset="0"/>
                <a:cs typeface="Helvetica"/>
              </a:rPr>
              <a:t>Shilpi</a:t>
            </a:r>
            <a:r>
              <a:rPr lang="en-US" sz="1500" dirty="0" smtClean="0">
                <a:solidFill>
                  <a:schemeClr val="tx2"/>
                </a:solidFill>
                <a:latin typeface="Helvetica"/>
                <a:ea typeface="Comic Sans MS" pitchFamily="-110" charset="0"/>
                <a:cs typeface="Helvetica"/>
              </a:rPr>
              <a:t> </a:t>
            </a:r>
            <a:r>
              <a:rPr lang="en-US" sz="1500" dirty="0" err="1" smtClean="0">
                <a:solidFill>
                  <a:schemeClr val="tx2"/>
                </a:solidFill>
                <a:latin typeface="Helvetica"/>
                <a:ea typeface="Comic Sans MS" pitchFamily="-110" charset="0"/>
                <a:cs typeface="Helvetica"/>
              </a:rPr>
              <a:t>Khare</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Claudia Gonzalez</a:t>
            </a:r>
          </a:p>
          <a:p>
            <a:pPr marL="285750" indent="-285750">
              <a:buFont typeface="Arial"/>
              <a:buChar char="•"/>
            </a:pPr>
            <a:r>
              <a:rPr lang="en-US" sz="1500" dirty="0" smtClean="0">
                <a:solidFill>
                  <a:schemeClr val="tx2"/>
                </a:solidFill>
                <a:latin typeface="Helvetica"/>
                <a:ea typeface="Comic Sans MS" pitchFamily="-110" charset="0"/>
                <a:cs typeface="Helvetica"/>
              </a:rPr>
              <a:t>Patricia </a:t>
            </a:r>
            <a:r>
              <a:rPr lang="en-US" sz="1500" dirty="0" err="1" smtClean="0">
                <a:solidFill>
                  <a:schemeClr val="tx2"/>
                </a:solidFill>
                <a:latin typeface="Helvetica"/>
                <a:ea typeface="Comic Sans MS" pitchFamily="-110" charset="0"/>
                <a:cs typeface="Helvetica"/>
              </a:rPr>
              <a:t>Solorio</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Kristine Molina</a:t>
            </a:r>
          </a:p>
          <a:p>
            <a:pPr marL="285750" indent="-285750">
              <a:buFont typeface="Arial"/>
              <a:buChar char="•"/>
            </a:pPr>
            <a:endParaRPr lang="en-US" sz="1500" dirty="0">
              <a:solidFill>
                <a:schemeClr val="tx2"/>
              </a:solidFill>
              <a:latin typeface="Helvetica"/>
              <a:ea typeface="Comic Sans MS" pitchFamily="-110" charset="0"/>
              <a:cs typeface="Helvetica"/>
            </a:endParaRPr>
          </a:p>
          <a:p>
            <a:r>
              <a:rPr lang="en-US" sz="1600" b="1" dirty="0" smtClean="0">
                <a:solidFill>
                  <a:schemeClr val="tx2"/>
                </a:solidFill>
                <a:latin typeface="Helvetica"/>
                <a:ea typeface="Comic Sans MS" pitchFamily="-110" charset="0"/>
                <a:cs typeface="Helvetica"/>
              </a:rPr>
              <a:t>Family</a:t>
            </a:r>
          </a:p>
          <a:p>
            <a:pPr marL="285750" indent="-285750">
              <a:buFont typeface="Arial"/>
              <a:buChar char="•"/>
            </a:pPr>
            <a:r>
              <a:rPr lang="en-US" sz="1500" dirty="0" smtClean="0">
                <a:solidFill>
                  <a:schemeClr val="tx2"/>
                </a:solidFill>
                <a:latin typeface="Helvetica"/>
                <a:ea typeface="Comic Sans MS" pitchFamily="-110" charset="0"/>
                <a:cs typeface="Helvetica"/>
              </a:rPr>
              <a:t>Mom</a:t>
            </a:r>
          </a:p>
          <a:p>
            <a:pPr marL="285750" indent="-285750">
              <a:buFont typeface="Arial"/>
              <a:buChar char="•"/>
            </a:pPr>
            <a:r>
              <a:rPr lang="en-US" sz="1500" dirty="0" err="1" smtClean="0">
                <a:solidFill>
                  <a:schemeClr val="tx2"/>
                </a:solidFill>
                <a:latin typeface="Helvetica"/>
                <a:ea typeface="Comic Sans MS" pitchFamily="-110" charset="0"/>
                <a:cs typeface="Helvetica"/>
              </a:rPr>
              <a:t>Mirvette</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err="1" smtClean="0">
                <a:solidFill>
                  <a:schemeClr val="tx2"/>
                </a:solidFill>
                <a:latin typeface="Helvetica"/>
                <a:ea typeface="Comic Sans MS" pitchFamily="-110" charset="0"/>
                <a:cs typeface="Helvetica"/>
              </a:rPr>
              <a:t>Fatinah</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err="1" smtClean="0">
                <a:solidFill>
                  <a:schemeClr val="tx2"/>
                </a:solidFill>
                <a:latin typeface="Helvetica"/>
                <a:ea typeface="Comic Sans MS" pitchFamily="-110" charset="0"/>
                <a:cs typeface="Helvetica"/>
              </a:rPr>
              <a:t>Ihab</a:t>
            </a:r>
            <a:r>
              <a:rPr lang="en-US" sz="1500" dirty="0" smtClean="0">
                <a:solidFill>
                  <a:schemeClr val="tx2"/>
                </a:solidFill>
                <a:latin typeface="Helvetica"/>
                <a:ea typeface="Comic Sans MS" pitchFamily="-110" charset="0"/>
                <a:cs typeface="Helvetica"/>
              </a:rPr>
              <a:t> </a:t>
            </a:r>
          </a:p>
          <a:p>
            <a:pPr marL="285750" indent="-285750">
              <a:buFont typeface="Arial"/>
              <a:buChar char="•"/>
            </a:pPr>
            <a:r>
              <a:rPr lang="en-US" sz="1500" dirty="0" err="1" smtClean="0">
                <a:solidFill>
                  <a:schemeClr val="tx2"/>
                </a:solidFill>
                <a:latin typeface="Helvetica"/>
                <a:ea typeface="Comic Sans MS" pitchFamily="-110" charset="0"/>
                <a:cs typeface="Helvetica"/>
              </a:rPr>
              <a:t>Hiba</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err="1" smtClean="0">
                <a:solidFill>
                  <a:schemeClr val="tx2"/>
                </a:solidFill>
                <a:latin typeface="Helvetica"/>
                <a:ea typeface="Comic Sans MS" pitchFamily="-110" charset="0"/>
                <a:cs typeface="Helvetica"/>
              </a:rPr>
              <a:t>Dea</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err="1" smtClean="0">
                <a:solidFill>
                  <a:schemeClr val="tx2"/>
                </a:solidFill>
                <a:latin typeface="Helvetica"/>
                <a:ea typeface="Comic Sans MS" pitchFamily="-110" charset="0"/>
                <a:cs typeface="Helvetica"/>
              </a:rPr>
              <a:t>Rakan</a:t>
            </a:r>
            <a:endParaRPr lang="en-US" sz="1500" dirty="0" smtClean="0">
              <a:solidFill>
                <a:schemeClr val="tx2"/>
              </a:solidFill>
              <a:latin typeface="Helvetica"/>
              <a:ea typeface="Comic Sans MS" pitchFamily="-110" charset="0"/>
              <a:cs typeface="Helvetica"/>
            </a:endParaRPr>
          </a:p>
          <a:p>
            <a:pPr marL="285750" indent="-285750">
              <a:buFont typeface="Arial"/>
              <a:buChar char="•"/>
            </a:pPr>
            <a:r>
              <a:rPr lang="en-US" sz="1500" dirty="0" smtClean="0">
                <a:solidFill>
                  <a:schemeClr val="tx2"/>
                </a:solidFill>
                <a:latin typeface="Helvetica"/>
                <a:ea typeface="Comic Sans MS" pitchFamily="-110" charset="0"/>
                <a:cs typeface="Helvetica"/>
              </a:rPr>
              <a:t>Isabella</a:t>
            </a:r>
          </a:p>
          <a:p>
            <a:pPr marL="285750" indent="-285750">
              <a:buFont typeface="Arial"/>
              <a:buChar char="•"/>
            </a:pPr>
            <a:r>
              <a:rPr lang="en-US" sz="1500" dirty="0" smtClean="0">
                <a:solidFill>
                  <a:schemeClr val="tx2"/>
                </a:solidFill>
                <a:latin typeface="Helvetica"/>
                <a:ea typeface="Comic Sans MS" pitchFamily="-110" charset="0"/>
                <a:cs typeface="Helvetica"/>
              </a:rPr>
              <a:t>Ayah</a:t>
            </a:r>
          </a:p>
          <a:p>
            <a:pPr marL="285750" indent="-285750">
              <a:buFont typeface="Arial"/>
              <a:buChar char="•"/>
            </a:pPr>
            <a:endParaRPr lang="en-US" sz="1500" dirty="0" smtClean="0">
              <a:solidFill>
                <a:schemeClr val="tx2"/>
              </a:solidFill>
              <a:latin typeface="Helvetica"/>
              <a:ea typeface="Comic Sans MS" pitchFamily="-110" charset="0"/>
              <a:cs typeface="Helvetica"/>
            </a:endParaRPr>
          </a:p>
          <a:p>
            <a:pPr marL="285750" indent="-285750">
              <a:buFont typeface="Arial"/>
              <a:buChar char="•"/>
            </a:pPr>
            <a:endParaRPr lang="en-US" sz="1500" dirty="0">
              <a:solidFill>
                <a:schemeClr val="tx2"/>
              </a:solidFill>
              <a:latin typeface="Helvetica"/>
              <a:ea typeface="Comic Sans MS" pitchFamily="-110" charset="0"/>
              <a:cs typeface="Helvetica"/>
            </a:endParaRPr>
          </a:p>
          <a:p>
            <a:r>
              <a:rPr lang="en-US" sz="1500" b="1" dirty="0" smtClean="0">
                <a:solidFill>
                  <a:schemeClr val="tx2"/>
                </a:solidFill>
                <a:latin typeface="Helvetica"/>
                <a:ea typeface="Comic Sans MS" pitchFamily="-110" charset="0"/>
                <a:cs typeface="Helvetica"/>
              </a:rPr>
              <a:t>All of you for listening!!</a:t>
            </a:r>
          </a:p>
          <a:p>
            <a:pPr marL="285750" indent="-285750">
              <a:buFont typeface="Arial"/>
              <a:buChar char="•"/>
            </a:pPr>
            <a:endParaRPr lang="en-US" sz="1500" dirty="0">
              <a:solidFill>
                <a:schemeClr val="tx2"/>
              </a:solidFill>
              <a:latin typeface="Helvetica"/>
              <a:ea typeface="Comic Sans MS" pitchFamily="-110" charset="0"/>
              <a:cs typeface="Helvetica"/>
            </a:endParaRPr>
          </a:p>
          <a:p>
            <a:endParaRPr lang="en-US" b="1" dirty="0">
              <a:solidFill>
                <a:schemeClr val="tx2"/>
              </a:solidFill>
              <a:latin typeface="Helvetica"/>
              <a:ea typeface="Comic Sans MS" pitchFamily="-110" charset="0"/>
              <a:cs typeface="Helvetica"/>
            </a:endParaRPr>
          </a:p>
          <a:p>
            <a:endParaRPr lang="en-US" dirty="0" smtClean="0">
              <a:solidFill>
                <a:schemeClr val="tx2"/>
              </a:solidFill>
              <a:latin typeface="Helvetica"/>
              <a:ea typeface="Comic Sans MS" pitchFamily="-110" charset="0"/>
              <a:cs typeface="Helvetica"/>
            </a:endParaRPr>
          </a:p>
        </p:txBody>
      </p:sp>
    </p:spTree>
    <p:extLst>
      <p:ext uri="{BB962C8B-B14F-4D97-AF65-F5344CB8AC3E}">
        <p14:creationId xmlns:p14="http://schemas.microsoft.com/office/powerpoint/2010/main" val="33986618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6572"/>
            <a:ext cx="8976691" cy="1139825"/>
          </a:xfrm>
        </p:spPr>
        <p:txBody>
          <a:bodyPr>
            <a:normAutofit/>
          </a:bodyPr>
          <a:lstStyle/>
          <a:p>
            <a:r>
              <a:rPr lang="en-US" sz="2400" b="1" dirty="0" smtClean="0">
                <a:latin typeface="Helvetica"/>
                <a:cs typeface="Helvetica"/>
              </a:rPr>
              <a:t>Interpretation of transcription factor gradients: an active role for Gro</a:t>
            </a:r>
            <a:endParaRPr lang="en-US" sz="2400" b="1" dirty="0">
              <a:latin typeface="Helvetica"/>
              <a:cs typeface="Helvetica"/>
            </a:endParaRPr>
          </a:p>
        </p:txBody>
      </p:sp>
      <p:pic>
        <p:nvPicPr>
          <p:cNvPr id="11" name="Picture 10" descr="exp.tiff"/>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38360" y="1917891"/>
            <a:ext cx="4464105" cy="2613699"/>
          </a:xfrm>
          <a:prstGeom prst="rect">
            <a:avLst/>
          </a:prstGeom>
          <a:ln>
            <a:solidFill>
              <a:schemeClr val="tx1"/>
            </a:solidFill>
          </a:ln>
        </p:spPr>
      </p:pic>
      <p:sp>
        <p:nvSpPr>
          <p:cNvPr id="12" name="TextBox 11"/>
          <p:cNvSpPr txBox="1"/>
          <p:nvPr/>
        </p:nvSpPr>
        <p:spPr>
          <a:xfrm>
            <a:off x="2543693" y="4616364"/>
            <a:ext cx="2199040" cy="369332"/>
          </a:xfrm>
          <a:prstGeom prst="rect">
            <a:avLst/>
          </a:prstGeom>
          <a:noFill/>
        </p:spPr>
        <p:txBody>
          <a:bodyPr wrap="none" rtlCol="0">
            <a:spAutoFit/>
          </a:bodyPr>
          <a:lstStyle/>
          <a:p>
            <a:r>
              <a:rPr lang="en-US" sz="1800" dirty="0" smtClean="0">
                <a:latin typeface="Arial"/>
                <a:cs typeface="Arial"/>
              </a:rPr>
              <a:t>Developmental axis</a:t>
            </a:r>
          </a:p>
        </p:txBody>
      </p:sp>
      <p:sp>
        <p:nvSpPr>
          <p:cNvPr id="14" name="TextBox 13"/>
          <p:cNvSpPr txBox="1"/>
          <p:nvPr/>
        </p:nvSpPr>
        <p:spPr>
          <a:xfrm>
            <a:off x="167309" y="2783509"/>
            <a:ext cx="2186261" cy="830997"/>
          </a:xfrm>
          <a:prstGeom prst="rect">
            <a:avLst/>
          </a:prstGeom>
          <a:noFill/>
        </p:spPr>
        <p:txBody>
          <a:bodyPr wrap="square" rtlCol="0">
            <a:spAutoFit/>
          </a:bodyPr>
          <a:lstStyle/>
          <a:p>
            <a:pPr algn="ctr"/>
            <a:r>
              <a:rPr lang="en-US" sz="1600" dirty="0" smtClean="0">
                <a:latin typeface="Arial"/>
                <a:cs typeface="Arial"/>
              </a:rPr>
              <a:t>Concentration of </a:t>
            </a:r>
            <a:r>
              <a:rPr lang="en-US" sz="1600" dirty="0" err="1" smtClean="0">
                <a:latin typeface="Arial"/>
                <a:cs typeface="Arial"/>
              </a:rPr>
              <a:t>Gro</a:t>
            </a:r>
            <a:r>
              <a:rPr lang="en-US" sz="1600" dirty="0" smtClean="0">
                <a:latin typeface="Arial"/>
                <a:cs typeface="Arial"/>
              </a:rPr>
              <a:t>-dependent repressor (Dorsal, </a:t>
            </a:r>
            <a:r>
              <a:rPr lang="en-US" sz="1600" dirty="0" err="1" smtClean="0">
                <a:latin typeface="Arial"/>
                <a:cs typeface="Arial"/>
              </a:rPr>
              <a:t>Brk</a:t>
            </a:r>
            <a:r>
              <a:rPr lang="en-US" sz="1600" dirty="0" smtClean="0">
                <a:latin typeface="Arial"/>
                <a:cs typeface="Arial"/>
              </a:rPr>
              <a:t>, </a:t>
            </a:r>
            <a:r>
              <a:rPr lang="en-US" sz="1600" dirty="0" err="1" smtClean="0">
                <a:latin typeface="Arial"/>
                <a:cs typeface="Arial"/>
              </a:rPr>
              <a:t>Cic</a:t>
            </a:r>
            <a:r>
              <a:rPr lang="en-US" sz="1600" dirty="0" smtClean="0">
                <a:latin typeface="Arial"/>
                <a:cs typeface="Arial"/>
              </a:rPr>
              <a:t>, etc.)</a:t>
            </a:r>
          </a:p>
        </p:txBody>
      </p:sp>
      <p:sp>
        <p:nvSpPr>
          <p:cNvPr id="17" name="Rectangle 16"/>
          <p:cNvSpPr/>
          <p:nvPr/>
        </p:nvSpPr>
        <p:spPr bwMode="auto">
          <a:xfrm>
            <a:off x="2346125" y="3156164"/>
            <a:ext cx="3391807" cy="205339"/>
          </a:xfrm>
          <a:prstGeom prst="rect">
            <a:avLst/>
          </a:prstGeom>
          <a:solidFill>
            <a:srgbClr val="D8DA1B"/>
          </a:solidFill>
          <a:ln w="9525" cap="flat" cmpd="sng" algn="ctr">
            <a:noFill/>
            <a:prstDash val="solid"/>
            <a:round/>
            <a:headEnd type="none" w="med" len="med"/>
            <a:tailEnd type="none" w="med" len="med"/>
          </a:ln>
          <a:effectLst/>
          <a:scene3d>
            <a:camera prst="orthographicFront"/>
            <a:lightRig rig="threePt" dir="t"/>
          </a:scene3d>
          <a:sp3d>
            <a:bevelT h="508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a:ea typeface="ＭＳ Ｐゴシック" pitchFamily="-109" charset="-128"/>
                <a:cs typeface="Arial"/>
              </a:rPr>
              <a:t>Zone of expression</a:t>
            </a:r>
          </a:p>
        </p:txBody>
      </p:sp>
      <p:sp>
        <p:nvSpPr>
          <p:cNvPr id="22" name="TextBox 21"/>
          <p:cNvSpPr txBox="1"/>
          <p:nvPr/>
        </p:nvSpPr>
        <p:spPr>
          <a:xfrm>
            <a:off x="1490570" y="5186755"/>
            <a:ext cx="6243663" cy="923330"/>
          </a:xfrm>
          <a:prstGeom prst="rect">
            <a:avLst/>
          </a:prstGeom>
          <a:noFill/>
        </p:spPr>
        <p:txBody>
          <a:bodyPr wrap="square" rtlCol="0">
            <a:spAutoFit/>
          </a:bodyPr>
          <a:lstStyle/>
          <a:p>
            <a:r>
              <a:rPr lang="en-US" sz="1800" dirty="0" smtClean="0">
                <a:latin typeface="Arial"/>
                <a:cs typeface="Arial"/>
              </a:rPr>
              <a:t>What determines the height of the threshold?</a:t>
            </a:r>
          </a:p>
          <a:p>
            <a:pPr marL="800100" lvl="1" indent="-342900">
              <a:buAutoNum type="arabicParenR"/>
            </a:pPr>
            <a:r>
              <a:rPr lang="en-US" sz="1800" dirty="0" smtClean="0">
                <a:latin typeface="Arial"/>
                <a:cs typeface="Arial"/>
              </a:rPr>
              <a:t>Affinity of the repressor for its binding site</a:t>
            </a:r>
          </a:p>
          <a:p>
            <a:pPr marL="800100" lvl="1" indent="-342900">
              <a:buAutoNum type="arabicParenR"/>
            </a:pPr>
            <a:r>
              <a:rPr lang="en-US" sz="1800" dirty="0" err="1" smtClean="0">
                <a:latin typeface="Arial"/>
                <a:cs typeface="Arial"/>
              </a:rPr>
              <a:t>Gro</a:t>
            </a:r>
            <a:r>
              <a:rPr lang="en-US" sz="1800" dirty="0" smtClean="0">
                <a:latin typeface="Arial"/>
                <a:cs typeface="Arial"/>
              </a:rPr>
              <a:t> activity level</a:t>
            </a:r>
          </a:p>
        </p:txBody>
      </p:sp>
      <p:sp>
        <p:nvSpPr>
          <p:cNvPr id="23" name="TextBox 22"/>
          <p:cNvSpPr txBox="1"/>
          <p:nvPr/>
        </p:nvSpPr>
        <p:spPr>
          <a:xfrm>
            <a:off x="3015562" y="2387418"/>
            <a:ext cx="3050009" cy="369332"/>
          </a:xfrm>
          <a:prstGeom prst="rect">
            <a:avLst/>
          </a:prstGeom>
          <a:noFill/>
        </p:spPr>
        <p:txBody>
          <a:bodyPr wrap="none" rtlCol="0">
            <a:spAutoFit/>
          </a:bodyPr>
          <a:lstStyle/>
          <a:p>
            <a:r>
              <a:rPr lang="en-US" sz="1800" dirty="0" smtClean="0">
                <a:latin typeface="Arial"/>
                <a:cs typeface="Arial"/>
              </a:rPr>
              <a:t>Transcription factor gradient</a:t>
            </a:r>
          </a:p>
        </p:txBody>
      </p:sp>
      <p:sp>
        <p:nvSpPr>
          <p:cNvPr id="24" name="Freeform 23"/>
          <p:cNvSpPr/>
          <p:nvPr/>
        </p:nvSpPr>
        <p:spPr bwMode="auto">
          <a:xfrm>
            <a:off x="5977490" y="2600983"/>
            <a:ext cx="243358" cy="258577"/>
          </a:xfrm>
          <a:custGeom>
            <a:avLst/>
            <a:gdLst>
              <a:gd name="connsiteX0" fmla="*/ 0 w 243358"/>
              <a:gd name="connsiteY0" fmla="*/ 0 h 258577"/>
              <a:gd name="connsiteX1" fmla="*/ 167308 w 243358"/>
              <a:gd name="connsiteY1" fmla="*/ 68446 h 258577"/>
              <a:gd name="connsiteX2" fmla="*/ 243358 w 243358"/>
              <a:gd name="connsiteY2" fmla="*/ 258577 h 258577"/>
            </a:gdLst>
            <a:ahLst/>
            <a:cxnLst>
              <a:cxn ang="0">
                <a:pos x="connsiteX0" y="connsiteY0"/>
              </a:cxn>
              <a:cxn ang="0">
                <a:pos x="connsiteX1" y="connsiteY1"/>
              </a:cxn>
              <a:cxn ang="0">
                <a:pos x="connsiteX2" y="connsiteY2"/>
              </a:cxn>
            </a:cxnLst>
            <a:rect l="l" t="t" r="r" b="b"/>
            <a:pathLst>
              <a:path w="243358" h="258577">
                <a:moveTo>
                  <a:pt x="0" y="0"/>
                </a:moveTo>
                <a:cubicBezTo>
                  <a:pt x="63374" y="12675"/>
                  <a:pt x="126748" y="25350"/>
                  <a:pt x="167308" y="68446"/>
                </a:cubicBezTo>
                <a:cubicBezTo>
                  <a:pt x="207868" y="111542"/>
                  <a:pt x="243358" y="258577"/>
                  <a:pt x="243358" y="258577"/>
                </a:cubicBezTo>
              </a:path>
            </a:pathLst>
          </a:custGeom>
          <a:noFill/>
          <a:ln w="28575"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grpSp>
        <p:nvGrpSpPr>
          <p:cNvPr id="20" name="Group 19"/>
          <p:cNvGrpSpPr/>
          <p:nvPr/>
        </p:nvGrpSpPr>
        <p:grpSpPr>
          <a:xfrm>
            <a:off x="2338360" y="3134281"/>
            <a:ext cx="6973721" cy="461665"/>
            <a:chOff x="2338360" y="3134281"/>
            <a:chExt cx="6973721" cy="461665"/>
          </a:xfrm>
        </p:grpSpPr>
        <p:grpSp>
          <p:nvGrpSpPr>
            <p:cNvPr id="25" name="Group 24"/>
            <p:cNvGrpSpPr/>
            <p:nvPr/>
          </p:nvGrpSpPr>
          <p:grpSpPr>
            <a:xfrm>
              <a:off x="2338360" y="3134281"/>
              <a:ext cx="6973721" cy="461665"/>
              <a:chOff x="2338360" y="3134281"/>
              <a:chExt cx="6973721" cy="461665"/>
            </a:xfrm>
          </p:grpSpPr>
          <p:cxnSp>
            <p:nvCxnSpPr>
              <p:cNvPr id="16" name="Straight Connector 15"/>
              <p:cNvCxnSpPr/>
              <p:nvPr/>
            </p:nvCxnSpPr>
            <p:spPr bwMode="auto">
              <a:xfrm>
                <a:off x="2338360" y="3376714"/>
                <a:ext cx="4479315" cy="1588"/>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18" name="TextBox 17"/>
              <p:cNvSpPr txBox="1"/>
              <p:nvPr/>
            </p:nvSpPr>
            <p:spPr>
              <a:xfrm>
                <a:off x="7011207" y="3134281"/>
                <a:ext cx="2300874" cy="461665"/>
              </a:xfrm>
              <a:prstGeom prst="rect">
                <a:avLst/>
              </a:prstGeom>
              <a:noFill/>
            </p:spPr>
            <p:txBody>
              <a:bodyPr wrap="square" rtlCol="0">
                <a:spAutoFit/>
              </a:bodyPr>
              <a:lstStyle/>
              <a:p>
                <a:r>
                  <a:rPr lang="en-US" sz="1200" dirty="0" smtClean="0">
                    <a:latin typeface="Arial"/>
                    <a:cs typeface="Arial"/>
                  </a:rPr>
                  <a:t>Threshold concentration for repression (low </a:t>
                </a:r>
                <a:r>
                  <a:rPr lang="en-US" sz="1200" dirty="0" err="1" smtClean="0">
                    <a:latin typeface="Arial"/>
                    <a:cs typeface="Arial"/>
                  </a:rPr>
                  <a:t>Groucho</a:t>
                </a:r>
                <a:r>
                  <a:rPr lang="en-US" sz="1200" dirty="0" smtClean="0">
                    <a:latin typeface="Arial"/>
                    <a:cs typeface="Arial"/>
                  </a:rPr>
                  <a:t>)</a:t>
                </a:r>
              </a:p>
            </p:txBody>
          </p:sp>
        </p:grpSp>
        <p:cxnSp>
          <p:nvCxnSpPr>
            <p:cNvPr id="19" name="Straight Arrow Connector 18"/>
            <p:cNvCxnSpPr/>
            <p:nvPr/>
          </p:nvCxnSpPr>
          <p:spPr bwMode="auto">
            <a:xfrm rot="10800000">
              <a:off x="6845417" y="3386412"/>
              <a:ext cx="27877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grpSp>
        <p:nvGrpSpPr>
          <p:cNvPr id="26" name="Group 25"/>
          <p:cNvGrpSpPr/>
          <p:nvPr/>
        </p:nvGrpSpPr>
        <p:grpSpPr>
          <a:xfrm>
            <a:off x="2338360" y="3753746"/>
            <a:ext cx="6973721" cy="461665"/>
            <a:chOff x="2338360" y="3134281"/>
            <a:chExt cx="6973721" cy="461665"/>
          </a:xfrm>
        </p:grpSpPr>
        <p:grpSp>
          <p:nvGrpSpPr>
            <p:cNvPr id="27" name="Group 26"/>
            <p:cNvGrpSpPr/>
            <p:nvPr/>
          </p:nvGrpSpPr>
          <p:grpSpPr>
            <a:xfrm>
              <a:off x="2338360" y="3134281"/>
              <a:ext cx="6973721" cy="461665"/>
              <a:chOff x="2338360" y="3134281"/>
              <a:chExt cx="6973721" cy="461665"/>
            </a:xfrm>
          </p:grpSpPr>
          <p:cxnSp>
            <p:nvCxnSpPr>
              <p:cNvPr id="29" name="Straight Connector 28"/>
              <p:cNvCxnSpPr/>
              <p:nvPr/>
            </p:nvCxnSpPr>
            <p:spPr bwMode="auto">
              <a:xfrm>
                <a:off x="2338360" y="3376714"/>
                <a:ext cx="4479315" cy="1588"/>
              </a:xfrm>
              <a:prstGeom prst="line">
                <a:avLst/>
              </a:prstGeom>
              <a:solidFill>
                <a:schemeClr val="accent1"/>
              </a:solidFill>
              <a:ln w="9525" cap="flat" cmpd="sng" algn="ctr">
                <a:solidFill>
                  <a:schemeClr val="tx1"/>
                </a:solidFill>
                <a:prstDash val="sysDash"/>
                <a:round/>
                <a:headEnd type="none" w="med" len="med"/>
                <a:tailEnd type="none" w="med" len="med"/>
              </a:ln>
              <a:effectLst/>
            </p:spPr>
          </p:cxnSp>
          <p:sp>
            <p:nvSpPr>
              <p:cNvPr id="30" name="TextBox 29"/>
              <p:cNvSpPr txBox="1"/>
              <p:nvPr/>
            </p:nvSpPr>
            <p:spPr>
              <a:xfrm>
                <a:off x="7011207" y="3134281"/>
                <a:ext cx="2300874" cy="461665"/>
              </a:xfrm>
              <a:prstGeom prst="rect">
                <a:avLst/>
              </a:prstGeom>
              <a:noFill/>
            </p:spPr>
            <p:txBody>
              <a:bodyPr wrap="square" rtlCol="0">
                <a:spAutoFit/>
              </a:bodyPr>
              <a:lstStyle/>
              <a:p>
                <a:r>
                  <a:rPr lang="en-US" sz="1200" dirty="0" smtClean="0">
                    <a:latin typeface="Arial"/>
                    <a:cs typeface="Arial"/>
                  </a:rPr>
                  <a:t>Threshold concentration for repression (high </a:t>
                </a:r>
                <a:r>
                  <a:rPr lang="en-US" sz="1200" smtClean="0">
                    <a:latin typeface="Arial"/>
                    <a:cs typeface="Arial"/>
                  </a:rPr>
                  <a:t>Groucho)</a:t>
                </a:r>
                <a:endParaRPr lang="en-US" sz="1200" dirty="0" smtClean="0">
                  <a:latin typeface="Arial"/>
                  <a:cs typeface="Arial"/>
                </a:endParaRPr>
              </a:p>
            </p:txBody>
          </p:sp>
        </p:grpSp>
        <p:cxnSp>
          <p:nvCxnSpPr>
            <p:cNvPr id="28" name="Straight Arrow Connector 27"/>
            <p:cNvCxnSpPr/>
            <p:nvPr/>
          </p:nvCxnSpPr>
          <p:spPr bwMode="auto">
            <a:xfrm rot="10800000">
              <a:off x="6845417" y="3386412"/>
              <a:ext cx="27877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sp>
        <p:nvSpPr>
          <p:cNvPr id="31" name="Rectangle 30"/>
          <p:cNvSpPr/>
          <p:nvPr/>
        </p:nvSpPr>
        <p:spPr bwMode="auto">
          <a:xfrm>
            <a:off x="2356452" y="3789065"/>
            <a:ext cx="2152048" cy="196164"/>
          </a:xfrm>
          <a:prstGeom prst="rect">
            <a:avLst/>
          </a:prstGeom>
          <a:solidFill>
            <a:srgbClr val="D8DA1B"/>
          </a:solidFill>
          <a:ln w="9525" cap="flat" cmpd="sng" algn="ctr">
            <a:noFill/>
            <a:prstDash val="solid"/>
            <a:round/>
            <a:headEnd type="none" w="med" len="med"/>
            <a:tailEnd type="none" w="med" len="med"/>
          </a:ln>
          <a:effectLst/>
          <a:scene3d>
            <a:camera prst="orthographicFront"/>
            <a:lightRig rig="threePt" dir="t"/>
          </a:scene3d>
          <a:sp3d>
            <a:bevelT h="50800"/>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a:ea typeface="ＭＳ Ｐゴシック" pitchFamily="-109" charset="-128"/>
                <a:cs typeface="Arial"/>
              </a:rPr>
              <a:t>Zone of expression</a:t>
            </a:r>
          </a:p>
        </p:txBody>
      </p:sp>
      <p:sp>
        <p:nvSpPr>
          <p:cNvPr id="32" name="Right Arrow 31"/>
          <p:cNvSpPr/>
          <p:nvPr/>
        </p:nvSpPr>
        <p:spPr bwMode="auto">
          <a:xfrm>
            <a:off x="4764339" y="4745653"/>
            <a:ext cx="1406916" cy="182525"/>
          </a:xfrm>
          <a:prstGeom prst="rightArrow">
            <a:avLst/>
          </a:prstGeom>
          <a:solidFill>
            <a:schemeClr val="bg1">
              <a:lumMod val="50000"/>
            </a:schemeClr>
          </a:solidFill>
          <a:ln w="9525" cap="flat" cmpd="sng" algn="ctr">
            <a:noFill/>
            <a:prstDash val="solid"/>
            <a:round/>
            <a:headEnd type="none" w="med" len="med"/>
            <a:tailEnd type="none" w="med" len="med"/>
          </a:ln>
          <a:effectLst/>
          <a:scene3d>
            <a:camera prst="orthographicFront"/>
            <a:lightRig rig="threePt" dir="t"/>
          </a:scene3d>
          <a:sp3d>
            <a:bevelT w="165100" prst="coolSlant"/>
          </a:sp3d>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err="1" smtClean="0">
              <a:ln>
                <a:noFill/>
              </a:ln>
              <a:solidFill>
                <a:schemeClr val="tx1"/>
              </a:solidFill>
              <a:effectLst/>
              <a:latin typeface="Arial"/>
              <a:ea typeface="ＭＳ Ｐゴシック" pitchFamily="-109" charset="-128"/>
              <a:cs typeface="Arial"/>
            </a:endParaRPr>
          </a:p>
        </p:txBody>
      </p:sp>
    </p:spTree>
    <p:extLst>
      <p:ext uri="{BB962C8B-B14F-4D97-AF65-F5344CB8AC3E}">
        <p14:creationId xmlns:p14="http://schemas.microsoft.com/office/powerpoint/2010/main" val="2897418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ipe(left)">
                                      <p:cBhvr>
                                        <p:cTn id="2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build="p" bldLvl="2"/>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017520" y="2038588"/>
            <a:ext cx="3108960" cy="310896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2743200" y="1764268"/>
            <a:ext cx="3657600" cy="3657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6126480" y="3455908"/>
            <a:ext cx="274320" cy="274320"/>
          </a:xfrm>
          <a:prstGeom prst="ellipse">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4434840" y="5144364"/>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724400" y="5120252"/>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5015552" y="5040868"/>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288280" y="4918948"/>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530528" y="4731292"/>
            <a:ext cx="274320" cy="274320"/>
          </a:xfrm>
          <a:prstGeom prst="ellipse">
            <a:avLst/>
          </a:prstGeom>
          <a:solidFill>
            <a:schemeClr val="tx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5728648" y="4537948"/>
            <a:ext cx="274320" cy="274320"/>
          </a:xfrm>
          <a:prstGeom prst="ellipse">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889008" y="4295700"/>
            <a:ext cx="274320" cy="274320"/>
          </a:xfrm>
          <a:prstGeom prst="ellipse">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019800" y="4031844"/>
            <a:ext cx="274320" cy="274320"/>
          </a:xfrm>
          <a:prstGeom prst="ellipse">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6112832" y="3735004"/>
            <a:ext cx="274320" cy="27432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rot="5400000">
            <a:off x="2758440" y="3747060"/>
            <a:ext cx="1662752" cy="1659568"/>
            <a:chOff x="4876800" y="3723336"/>
            <a:chExt cx="1662752" cy="1659568"/>
          </a:xfrm>
        </p:grpSpPr>
        <p:sp>
          <p:nvSpPr>
            <p:cNvPr id="15" name="Oval 14"/>
            <p:cNvSpPr/>
            <p:nvPr/>
          </p:nvSpPr>
          <p:spPr>
            <a:xfrm>
              <a:off x="4876800" y="5108584"/>
              <a:ext cx="274320" cy="274320"/>
            </a:xfrm>
            <a:prstGeom prst="ellipse">
              <a:avLst/>
            </a:prstGeom>
            <a:solidFill>
              <a:schemeClr val="tx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167952" y="5029200"/>
              <a:ext cx="274320" cy="274320"/>
            </a:xfrm>
            <a:prstGeom prst="ellipse">
              <a:avLst/>
            </a:prstGeom>
            <a:solidFill>
              <a:schemeClr val="tx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40680" y="4907280"/>
              <a:ext cx="274320" cy="274320"/>
            </a:xfrm>
            <a:prstGeom prst="ellipse">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682928" y="4719624"/>
              <a:ext cx="274320" cy="274320"/>
            </a:xfrm>
            <a:prstGeom prst="ellipse">
              <a:avLst/>
            </a:prstGeom>
            <a:solidFill>
              <a:schemeClr val="tx1">
                <a:alpha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881048" y="4526280"/>
              <a:ext cx="274320" cy="274320"/>
            </a:xfrm>
            <a:prstGeom prst="ellipse">
              <a:avLst/>
            </a:prstGeom>
            <a:solidFill>
              <a:schemeClr val="tx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041408" y="4284032"/>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4020176"/>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265232" y="3723336"/>
              <a:ext cx="274320" cy="2743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Oval 22"/>
          <p:cNvSpPr/>
          <p:nvPr/>
        </p:nvSpPr>
        <p:spPr>
          <a:xfrm>
            <a:off x="2738424" y="3455908"/>
            <a:ext cx="274320" cy="274320"/>
          </a:xfrm>
          <a:prstGeom prst="ellipse">
            <a:avLst/>
          </a:prstGeom>
          <a:solidFill>
            <a:schemeClr val="tx1">
              <a:alpha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rot="10800000">
            <a:off x="2756848" y="1781099"/>
            <a:ext cx="1662752" cy="1659568"/>
            <a:chOff x="4876800" y="3723336"/>
            <a:chExt cx="1662752" cy="1659568"/>
          </a:xfrm>
        </p:grpSpPr>
        <p:sp>
          <p:nvSpPr>
            <p:cNvPr id="25" name="Oval 24"/>
            <p:cNvSpPr/>
            <p:nvPr/>
          </p:nvSpPr>
          <p:spPr>
            <a:xfrm>
              <a:off x="4876800" y="510858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167952" y="502920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440680" y="490728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682928" y="471962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881048" y="452628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6041408" y="4284032"/>
              <a:ext cx="274320" cy="274320"/>
            </a:xfrm>
            <a:prstGeom prst="ellipse">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172200" y="4020176"/>
              <a:ext cx="274320" cy="274320"/>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265232" y="3723336"/>
              <a:ext cx="274320" cy="274320"/>
            </a:xfrm>
            <a:prstGeom prst="ellipse">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Oval 32"/>
          <p:cNvSpPr/>
          <p:nvPr/>
        </p:nvSpPr>
        <p:spPr>
          <a:xfrm>
            <a:off x="4419600" y="1764268"/>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p:cNvGrpSpPr/>
          <p:nvPr/>
        </p:nvGrpSpPr>
        <p:grpSpPr>
          <a:xfrm rot="16200000">
            <a:off x="4714848" y="1771641"/>
            <a:ext cx="1662752" cy="1659568"/>
            <a:chOff x="4876800" y="3723336"/>
            <a:chExt cx="1662752" cy="1659568"/>
          </a:xfrm>
        </p:grpSpPr>
        <p:sp>
          <p:nvSpPr>
            <p:cNvPr id="35" name="Oval 34"/>
            <p:cNvSpPr/>
            <p:nvPr/>
          </p:nvSpPr>
          <p:spPr>
            <a:xfrm>
              <a:off x="4876800" y="5108584"/>
              <a:ext cx="274320" cy="274320"/>
            </a:xfrm>
            <a:prstGeom prst="ellipse">
              <a:avLst/>
            </a:prstGeom>
            <a:solidFill>
              <a:schemeClr val="tx1">
                <a:alpha val="3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167952" y="5029200"/>
              <a:ext cx="274320" cy="274320"/>
            </a:xfrm>
            <a:prstGeom prst="ellipse">
              <a:avLst/>
            </a:prstGeom>
            <a:solidFill>
              <a:schemeClr val="tx1">
                <a:alpha val="2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440680" y="4907280"/>
              <a:ext cx="274320" cy="274320"/>
            </a:xfrm>
            <a:prstGeom prst="ellipse">
              <a:avLst/>
            </a:prstGeom>
            <a:solidFill>
              <a:schemeClr val="tx1">
                <a:alpha val="1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682928" y="4719624"/>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5881048" y="4526280"/>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6041408" y="4284032"/>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6172200" y="402017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6265232" y="3723336"/>
              <a:ext cx="274320" cy="2743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p:cNvGrpSpPr/>
          <p:nvPr/>
        </p:nvGrpSpPr>
        <p:grpSpPr>
          <a:xfrm>
            <a:off x="2500597" y="1473471"/>
            <a:ext cx="4114800" cy="4927329"/>
            <a:chOff x="2500597" y="1473471"/>
            <a:chExt cx="4114800" cy="4927329"/>
          </a:xfrm>
        </p:grpSpPr>
        <p:sp>
          <p:nvSpPr>
            <p:cNvPr id="43" name="Arc 42"/>
            <p:cNvSpPr/>
            <p:nvPr/>
          </p:nvSpPr>
          <p:spPr>
            <a:xfrm rot="8100000">
              <a:off x="2500597" y="1473471"/>
              <a:ext cx="4114800" cy="41148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47" name="Straight Connector 46"/>
            <p:cNvCxnSpPr/>
            <p:nvPr/>
          </p:nvCxnSpPr>
          <p:spPr>
            <a:xfrm rot="5400000">
              <a:off x="4381500" y="5764768"/>
              <a:ext cx="382588" cy="1588"/>
            </a:xfrm>
            <a:prstGeom prst="line">
              <a:avLst/>
            </a:prstGeom>
          </p:spPr>
          <p:style>
            <a:lnRef idx="3">
              <a:schemeClr val="dk1"/>
            </a:lnRef>
            <a:fillRef idx="0">
              <a:schemeClr val="dk1"/>
            </a:fillRef>
            <a:effectRef idx="2">
              <a:schemeClr val="dk1"/>
            </a:effectRef>
            <a:fontRef idx="minor">
              <a:schemeClr val="tx1"/>
            </a:fontRef>
          </p:style>
        </p:cxnSp>
        <p:sp>
          <p:nvSpPr>
            <p:cNvPr id="48" name="TextBox 47"/>
            <p:cNvSpPr txBox="1"/>
            <p:nvPr/>
          </p:nvSpPr>
          <p:spPr>
            <a:xfrm>
              <a:off x="4337825" y="6031468"/>
              <a:ext cx="511679" cy="369332"/>
            </a:xfrm>
            <a:prstGeom prst="rect">
              <a:avLst/>
            </a:prstGeom>
            <a:noFill/>
          </p:spPr>
          <p:txBody>
            <a:bodyPr wrap="none" rtlCol="0">
              <a:spAutoFit/>
            </a:bodyPr>
            <a:lstStyle/>
            <a:p>
              <a:r>
                <a:rPr lang="en-US" i="1" dirty="0" err="1" smtClean="0"/>
                <a:t>sna</a:t>
              </a:r>
              <a:endParaRPr lang="en-US" i="1" dirty="0"/>
            </a:p>
          </p:txBody>
        </p:sp>
      </p:grpSp>
      <p:grpSp>
        <p:nvGrpSpPr>
          <p:cNvPr id="68" name="Group 67"/>
          <p:cNvGrpSpPr/>
          <p:nvPr/>
        </p:nvGrpSpPr>
        <p:grpSpPr>
          <a:xfrm>
            <a:off x="1371600" y="861536"/>
            <a:ext cx="6400800" cy="4879135"/>
            <a:chOff x="1371600" y="861536"/>
            <a:chExt cx="6400800" cy="4879135"/>
          </a:xfrm>
        </p:grpSpPr>
        <p:sp>
          <p:nvSpPr>
            <p:cNvPr id="44" name="Arc 43"/>
            <p:cNvSpPr/>
            <p:nvPr/>
          </p:nvSpPr>
          <p:spPr>
            <a:xfrm rot="13500000" flipV="1">
              <a:off x="2500597" y="1625871"/>
              <a:ext cx="4114800" cy="4114800"/>
            </a:xfrm>
            <a:prstGeom prst="arc">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45" name="Straight Connector 44"/>
            <p:cNvCxnSpPr/>
            <p:nvPr/>
          </p:nvCxnSpPr>
          <p:spPr>
            <a:xfrm rot="5400000">
              <a:off x="4381500" y="1421368"/>
              <a:ext cx="381000" cy="1588"/>
            </a:xfrm>
            <a:prstGeom prst="line">
              <a:avLst/>
            </a:prstGeom>
          </p:spPr>
          <p:style>
            <a:lnRef idx="3">
              <a:schemeClr val="dk1"/>
            </a:lnRef>
            <a:fillRef idx="0">
              <a:schemeClr val="dk1"/>
            </a:fillRef>
            <a:effectRef idx="2">
              <a:schemeClr val="dk1"/>
            </a:effectRef>
            <a:fontRef idx="minor">
              <a:schemeClr val="tx1"/>
            </a:fontRef>
          </p:style>
        </p:cxnSp>
        <p:sp>
          <p:nvSpPr>
            <p:cNvPr id="46" name="TextBox 45"/>
            <p:cNvSpPr txBox="1"/>
            <p:nvPr/>
          </p:nvSpPr>
          <p:spPr>
            <a:xfrm>
              <a:off x="4087504" y="861536"/>
              <a:ext cx="984180" cy="369332"/>
            </a:xfrm>
            <a:prstGeom prst="rect">
              <a:avLst/>
            </a:prstGeom>
            <a:noFill/>
          </p:spPr>
          <p:txBody>
            <a:bodyPr wrap="none" rtlCol="0">
              <a:spAutoFit/>
            </a:bodyPr>
            <a:lstStyle/>
            <a:p>
              <a:r>
                <a:rPr lang="en-US" i="1" dirty="0" err="1"/>
                <a:t>d</a:t>
              </a:r>
              <a:r>
                <a:rPr lang="en-US" i="1" dirty="0" err="1" smtClean="0"/>
                <a:t>pp</a:t>
              </a:r>
              <a:r>
                <a:rPr lang="en-US" i="1" dirty="0" smtClean="0"/>
                <a:t>, </a:t>
              </a:r>
              <a:r>
                <a:rPr lang="en-US" i="1" dirty="0" err="1" smtClean="0"/>
                <a:t>zen</a:t>
              </a:r>
              <a:endParaRPr lang="en-US" i="1" dirty="0"/>
            </a:p>
          </p:txBody>
        </p:sp>
        <p:grpSp>
          <p:nvGrpSpPr>
            <p:cNvPr id="49" name="Group 48"/>
            <p:cNvGrpSpPr/>
            <p:nvPr/>
          </p:nvGrpSpPr>
          <p:grpSpPr>
            <a:xfrm>
              <a:off x="2286000" y="1992868"/>
              <a:ext cx="762000" cy="685800"/>
              <a:chOff x="1524000" y="2057400"/>
              <a:chExt cx="762000" cy="685800"/>
            </a:xfrm>
          </p:grpSpPr>
          <p:cxnSp>
            <p:nvCxnSpPr>
              <p:cNvPr id="50" name="Straight Connector 49"/>
              <p:cNvCxnSpPr/>
              <p:nvPr/>
            </p:nvCxnSpPr>
            <p:spPr>
              <a:xfrm rot="16200000" flipH="1">
                <a:off x="1905000" y="2133600"/>
                <a:ext cx="457200" cy="304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51" name="Straight Connector 50"/>
              <p:cNvCxnSpPr/>
              <p:nvPr/>
            </p:nvCxnSpPr>
            <p:spPr>
              <a:xfrm rot="10800000" flipV="1">
                <a:off x="1524000" y="2286000"/>
                <a:ext cx="609600" cy="457200"/>
              </a:xfrm>
              <a:prstGeom prst="line">
                <a:avLst/>
              </a:prstGeom>
            </p:spPr>
            <p:style>
              <a:lnRef idx="3">
                <a:schemeClr val="accent2"/>
              </a:lnRef>
              <a:fillRef idx="0">
                <a:schemeClr val="accent2"/>
              </a:fillRef>
              <a:effectRef idx="2">
                <a:schemeClr val="accent2"/>
              </a:effectRef>
              <a:fontRef idx="minor">
                <a:schemeClr val="tx1"/>
              </a:fontRef>
            </p:style>
          </p:cxnSp>
        </p:grpSp>
        <p:grpSp>
          <p:nvGrpSpPr>
            <p:cNvPr id="52" name="Group 51"/>
            <p:cNvGrpSpPr/>
            <p:nvPr/>
          </p:nvGrpSpPr>
          <p:grpSpPr>
            <a:xfrm flipH="1">
              <a:off x="6096000" y="1992868"/>
              <a:ext cx="762000" cy="685800"/>
              <a:chOff x="1524000" y="2057400"/>
              <a:chExt cx="762000" cy="685800"/>
            </a:xfrm>
          </p:grpSpPr>
          <p:cxnSp>
            <p:nvCxnSpPr>
              <p:cNvPr id="53" name="Straight Connector 52"/>
              <p:cNvCxnSpPr/>
              <p:nvPr/>
            </p:nvCxnSpPr>
            <p:spPr>
              <a:xfrm rot="16200000" flipH="1">
                <a:off x="1905000" y="2133600"/>
                <a:ext cx="457200" cy="304800"/>
              </a:xfrm>
              <a:prstGeom prst="line">
                <a:avLst/>
              </a:prstGeom>
            </p:spPr>
            <p:style>
              <a:lnRef idx="3">
                <a:schemeClr val="accent2"/>
              </a:lnRef>
              <a:fillRef idx="0">
                <a:schemeClr val="accent2"/>
              </a:fillRef>
              <a:effectRef idx="2">
                <a:schemeClr val="accent2"/>
              </a:effectRef>
              <a:fontRef idx="minor">
                <a:schemeClr val="tx1"/>
              </a:fontRef>
            </p:style>
          </p:cxnSp>
          <p:cxnSp>
            <p:nvCxnSpPr>
              <p:cNvPr id="54" name="Straight Connector 53"/>
              <p:cNvCxnSpPr/>
              <p:nvPr/>
            </p:nvCxnSpPr>
            <p:spPr>
              <a:xfrm rot="10800000" flipV="1">
                <a:off x="1524000" y="2286000"/>
                <a:ext cx="609600" cy="457200"/>
              </a:xfrm>
              <a:prstGeom prst="line">
                <a:avLst/>
              </a:prstGeom>
            </p:spPr>
            <p:style>
              <a:lnRef idx="3">
                <a:schemeClr val="accent2"/>
              </a:lnRef>
              <a:fillRef idx="0">
                <a:schemeClr val="accent2"/>
              </a:fillRef>
              <a:effectRef idx="2">
                <a:schemeClr val="accent2"/>
              </a:effectRef>
              <a:fontRef idx="minor">
                <a:schemeClr val="tx1"/>
              </a:fontRef>
            </p:style>
          </p:cxnSp>
        </p:grpSp>
        <p:sp>
          <p:nvSpPr>
            <p:cNvPr id="55" name="TextBox 54"/>
            <p:cNvSpPr txBox="1"/>
            <p:nvPr/>
          </p:nvSpPr>
          <p:spPr>
            <a:xfrm>
              <a:off x="1371600" y="2602468"/>
              <a:ext cx="992066" cy="369332"/>
            </a:xfrm>
            <a:prstGeom prst="rect">
              <a:avLst/>
            </a:prstGeom>
            <a:noFill/>
          </p:spPr>
          <p:txBody>
            <a:bodyPr wrap="none" rtlCol="0">
              <a:spAutoFit/>
            </a:bodyPr>
            <a:lstStyle/>
            <a:p>
              <a:r>
                <a:rPr lang="en-US" dirty="0" smtClean="0">
                  <a:solidFill>
                    <a:srgbClr val="FF0000"/>
                  </a:solidFill>
                </a:rPr>
                <a:t>Groucho</a:t>
              </a:r>
              <a:endParaRPr lang="en-US" dirty="0">
                <a:solidFill>
                  <a:srgbClr val="FF0000"/>
                </a:solidFill>
              </a:endParaRPr>
            </a:p>
          </p:txBody>
        </p:sp>
        <p:sp>
          <p:nvSpPr>
            <p:cNvPr id="56" name="TextBox 55"/>
            <p:cNvSpPr txBox="1"/>
            <p:nvPr/>
          </p:nvSpPr>
          <p:spPr>
            <a:xfrm>
              <a:off x="6780334" y="2602468"/>
              <a:ext cx="992066" cy="369332"/>
            </a:xfrm>
            <a:prstGeom prst="rect">
              <a:avLst/>
            </a:prstGeom>
            <a:noFill/>
          </p:spPr>
          <p:txBody>
            <a:bodyPr wrap="none" rtlCol="0">
              <a:spAutoFit/>
            </a:bodyPr>
            <a:lstStyle/>
            <a:p>
              <a:r>
                <a:rPr lang="en-US" dirty="0" smtClean="0">
                  <a:solidFill>
                    <a:srgbClr val="FF0000"/>
                  </a:solidFill>
                </a:rPr>
                <a:t>Groucho</a:t>
              </a:r>
              <a:endParaRPr lang="en-US" dirty="0">
                <a:solidFill>
                  <a:srgbClr val="FF0000"/>
                </a:solidFill>
              </a:endParaRPr>
            </a:p>
          </p:txBody>
        </p:sp>
      </p:grpSp>
      <p:sp>
        <p:nvSpPr>
          <p:cNvPr id="57" name="TextBox 56"/>
          <p:cNvSpPr txBox="1"/>
          <p:nvPr/>
        </p:nvSpPr>
        <p:spPr>
          <a:xfrm>
            <a:off x="3810000" y="3288268"/>
            <a:ext cx="1465851" cy="646331"/>
          </a:xfrm>
          <a:prstGeom prst="rect">
            <a:avLst/>
          </a:prstGeom>
          <a:noFill/>
        </p:spPr>
        <p:txBody>
          <a:bodyPr wrap="none" rtlCol="0">
            <a:spAutoFit/>
          </a:bodyPr>
          <a:lstStyle/>
          <a:p>
            <a:pPr algn="ctr"/>
            <a:r>
              <a:rPr lang="en-US" b="1" dirty="0" smtClean="0"/>
              <a:t>Embryo</a:t>
            </a:r>
          </a:p>
          <a:p>
            <a:pPr algn="ctr"/>
            <a:r>
              <a:rPr lang="en-US" b="1" dirty="0" smtClean="0"/>
              <a:t>Cross-Section</a:t>
            </a:r>
            <a:endParaRPr lang="en-US" b="1" dirty="0"/>
          </a:p>
        </p:txBody>
      </p:sp>
      <p:sp>
        <p:nvSpPr>
          <p:cNvPr id="58" name="TextBox 57"/>
          <p:cNvSpPr txBox="1"/>
          <p:nvPr/>
        </p:nvSpPr>
        <p:spPr>
          <a:xfrm>
            <a:off x="4169392" y="468868"/>
            <a:ext cx="794192" cy="369332"/>
          </a:xfrm>
          <a:prstGeom prst="rect">
            <a:avLst/>
          </a:prstGeom>
          <a:noFill/>
        </p:spPr>
        <p:txBody>
          <a:bodyPr wrap="none" rtlCol="0">
            <a:spAutoFit/>
          </a:bodyPr>
          <a:lstStyle/>
          <a:p>
            <a:r>
              <a:rPr lang="en-US" b="1" dirty="0" smtClean="0"/>
              <a:t>Dorsal</a:t>
            </a:r>
            <a:endParaRPr lang="en-US" b="1" dirty="0"/>
          </a:p>
        </p:txBody>
      </p:sp>
      <p:sp>
        <p:nvSpPr>
          <p:cNvPr id="59" name="TextBox 58"/>
          <p:cNvSpPr txBox="1"/>
          <p:nvPr/>
        </p:nvSpPr>
        <p:spPr>
          <a:xfrm>
            <a:off x="4191000" y="6412468"/>
            <a:ext cx="872547" cy="369332"/>
          </a:xfrm>
          <a:prstGeom prst="rect">
            <a:avLst/>
          </a:prstGeom>
          <a:noFill/>
        </p:spPr>
        <p:txBody>
          <a:bodyPr wrap="none" rtlCol="0">
            <a:spAutoFit/>
          </a:bodyPr>
          <a:lstStyle/>
          <a:p>
            <a:r>
              <a:rPr lang="en-US" b="1" dirty="0" smtClean="0"/>
              <a:t>Ventral</a:t>
            </a:r>
            <a:endParaRPr lang="en-US" b="1" dirty="0"/>
          </a:p>
        </p:txBody>
      </p:sp>
      <p:grpSp>
        <p:nvGrpSpPr>
          <p:cNvPr id="66" name="Group 65"/>
          <p:cNvGrpSpPr/>
          <p:nvPr/>
        </p:nvGrpSpPr>
        <p:grpSpPr>
          <a:xfrm>
            <a:off x="228600" y="849868"/>
            <a:ext cx="4343400" cy="1066800"/>
            <a:chOff x="228600" y="849868"/>
            <a:chExt cx="4343400" cy="1066800"/>
          </a:xfrm>
        </p:grpSpPr>
        <p:sp>
          <p:nvSpPr>
            <p:cNvPr id="60" name="TextBox 59"/>
            <p:cNvSpPr txBox="1"/>
            <p:nvPr/>
          </p:nvSpPr>
          <p:spPr>
            <a:xfrm>
              <a:off x="228600" y="849868"/>
              <a:ext cx="3269006" cy="369332"/>
            </a:xfrm>
            <a:prstGeom prst="rect">
              <a:avLst/>
            </a:prstGeom>
            <a:noFill/>
          </p:spPr>
          <p:txBody>
            <a:bodyPr wrap="none" rtlCol="0">
              <a:spAutoFit/>
            </a:bodyPr>
            <a:lstStyle/>
            <a:p>
              <a:r>
                <a:rPr lang="en-US" dirty="0" smtClean="0"/>
                <a:t>Lowest Nuclear Dl Concentration</a:t>
              </a:r>
              <a:endParaRPr lang="en-US" dirty="0"/>
            </a:p>
          </p:txBody>
        </p:sp>
        <p:cxnSp>
          <p:nvCxnSpPr>
            <p:cNvPr id="62" name="Straight Arrow Connector 61"/>
            <p:cNvCxnSpPr>
              <a:stCxn id="60" idx="2"/>
            </p:cNvCxnSpPr>
            <p:nvPr/>
          </p:nvCxnSpPr>
          <p:spPr>
            <a:xfrm>
              <a:off x="1863103" y="1219200"/>
              <a:ext cx="2708897" cy="6974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grpSp>
        <p:nvGrpSpPr>
          <p:cNvPr id="65" name="Group 64"/>
          <p:cNvGrpSpPr/>
          <p:nvPr/>
        </p:nvGrpSpPr>
        <p:grpSpPr>
          <a:xfrm>
            <a:off x="4572002" y="5269468"/>
            <a:ext cx="4531147" cy="1055132"/>
            <a:chOff x="4572002" y="5269468"/>
            <a:chExt cx="4531147" cy="1055132"/>
          </a:xfrm>
        </p:grpSpPr>
        <p:sp>
          <p:nvSpPr>
            <p:cNvPr id="61" name="TextBox 60"/>
            <p:cNvSpPr txBox="1"/>
            <p:nvPr/>
          </p:nvSpPr>
          <p:spPr>
            <a:xfrm>
              <a:off x="5791200" y="5955268"/>
              <a:ext cx="3311949" cy="369332"/>
            </a:xfrm>
            <a:prstGeom prst="rect">
              <a:avLst/>
            </a:prstGeom>
            <a:noFill/>
          </p:spPr>
          <p:txBody>
            <a:bodyPr wrap="none" rtlCol="0">
              <a:spAutoFit/>
            </a:bodyPr>
            <a:lstStyle/>
            <a:p>
              <a:r>
                <a:rPr lang="en-US" dirty="0" smtClean="0"/>
                <a:t>Highest Nuclear Dl Concentration</a:t>
              </a:r>
              <a:endParaRPr lang="en-US" dirty="0"/>
            </a:p>
          </p:txBody>
        </p:sp>
        <p:cxnSp>
          <p:nvCxnSpPr>
            <p:cNvPr id="63" name="Straight Arrow Connector 62"/>
            <p:cNvCxnSpPr>
              <a:stCxn id="61" idx="0"/>
            </p:cNvCxnSpPr>
            <p:nvPr/>
          </p:nvCxnSpPr>
          <p:spPr>
            <a:xfrm flipH="1" flipV="1">
              <a:off x="4572002" y="5269468"/>
              <a:ext cx="2875173" cy="685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459336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6"/>
                                        </p:tgtEl>
                                        <p:attrNameLst>
                                          <p:attrName>style.visibility</p:attrName>
                                        </p:attrNameLst>
                                      </p:cBhvr>
                                      <p:to>
                                        <p:strVal val="visible"/>
                                      </p:to>
                                    </p:set>
                                    <p:anim calcmode="lin" valueType="num">
                                      <p:cBhvr additive="base">
                                        <p:cTn id="13" dur="500" fill="hold"/>
                                        <p:tgtEl>
                                          <p:spTgt spid="66"/>
                                        </p:tgtEl>
                                        <p:attrNameLst>
                                          <p:attrName>ppt_x</p:attrName>
                                        </p:attrNameLst>
                                      </p:cBhvr>
                                      <p:tavLst>
                                        <p:tav tm="0">
                                          <p:val>
                                            <p:strVal val="#ppt_x"/>
                                          </p:val>
                                        </p:tav>
                                        <p:tav tm="100000">
                                          <p:val>
                                            <p:strVal val="#ppt_x"/>
                                          </p:val>
                                        </p:tav>
                                      </p:tavLst>
                                    </p:anim>
                                    <p:anim calcmode="lin" valueType="num">
                                      <p:cBhvr additive="base">
                                        <p:cTn id="14"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anim calcmode="lin" valueType="num">
                                      <p:cBhvr additive="base">
                                        <p:cTn id="19" dur="500" fill="hold"/>
                                        <p:tgtEl>
                                          <p:spTgt spid="67"/>
                                        </p:tgtEl>
                                        <p:attrNameLst>
                                          <p:attrName>ppt_x</p:attrName>
                                        </p:attrNameLst>
                                      </p:cBhvr>
                                      <p:tavLst>
                                        <p:tav tm="0">
                                          <p:val>
                                            <p:strVal val="#ppt_x"/>
                                          </p:val>
                                        </p:tav>
                                        <p:tav tm="100000">
                                          <p:val>
                                            <p:strVal val="#ppt_x"/>
                                          </p:val>
                                        </p:tav>
                                      </p:tavLst>
                                    </p:anim>
                                    <p:anim calcmode="lin" valueType="num">
                                      <p:cBhvr additive="base">
                                        <p:cTn id="20"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331787"/>
          </a:xfrm>
        </p:spPr>
        <p:txBody>
          <a:bodyPr>
            <a:normAutofit fontScale="90000"/>
          </a:bodyPr>
          <a:lstStyle/>
          <a:p>
            <a:r>
              <a:rPr lang="en-US" sz="2400" b="1" dirty="0" smtClean="0">
                <a:latin typeface="Helvetica"/>
                <a:cs typeface="Helvetica"/>
              </a:rPr>
              <a:t>Gro plays key roles during embryonic development </a:t>
            </a:r>
            <a:endParaRPr lang="en-US" sz="2400" b="1" dirty="0">
              <a:latin typeface="Helvetica"/>
              <a:cs typeface="Helvetica"/>
            </a:endParaRPr>
          </a:p>
        </p:txBody>
      </p:sp>
      <p:sp>
        <p:nvSpPr>
          <p:cNvPr id="10" name="Title 1"/>
          <p:cNvSpPr txBox="1">
            <a:spLocks/>
          </p:cNvSpPr>
          <p:nvPr/>
        </p:nvSpPr>
        <p:spPr bwMode="auto">
          <a:xfrm>
            <a:off x="609600" y="457200"/>
            <a:ext cx="8229600" cy="33178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1800" b="1" kern="0" noProof="0" dirty="0" smtClean="0">
                <a:solidFill>
                  <a:schemeClr val="tx2"/>
                </a:solidFill>
                <a:latin typeface="Helvetica"/>
                <a:ea typeface="+mj-ea"/>
                <a:cs typeface="Helvetica"/>
              </a:rPr>
              <a:t>Dorsal/Ventral </a:t>
            </a:r>
            <a:r>
              <a:rPr lang="en-US" sz="1800" b="1" kern="0" dirty="0" smtClean="0">
                <a:solidFill>
                  <a:schemeClr val="tx2"/>
                </a:solidFill>
                <a:latin typeface="Helvetica"/>
                <a:ea typeface="+mj-ea"/>
                <a:cs typeface="Helvetica"/>
              </a:rPr>
              <a:t>Patterning in the embryo</a:t>
            </a:r>
            <a:endParaRPr kumimoji="0" lang="en-US" sz="1800" b="1" i="0" u="none" strike="noStrike" kern="0" cap="none" spc="0" normalizeH="0" baseline="0" noProof="0" dirty="0">
              <a:ln>
                <a:noFill/>
              </a:ln>
              <a:solidFill>
                <a:schemeClr val="tx2"/>
              </a:solidFill>
              <a:effectLst/>
              <a:uLnTx/>
              <a:uFillTx/>
              <a:latin typeface="Helvetica"/>
              <a:ea typeface="+mj-ea"/>
              <a:cs typeface="Helvetica"/>
            </a:endParaRPr>
          </a:p>
        </p:txBody>
      </p:sp>
      <p:pic>
        <p:nvPicPr>
          <p:cNvPr id="13" name="Picture 12" descr="gro embryo.tiff"/>
          <p:cNvPicPr>
            <a:picLocks noChangeAspect="1"/>
          </p:cNvPicPr>
          <p:nvPr/>
        </p:nvPicPr>
        <p:blipFill rotWithShape="1">
          <a:blip r:embed="rId2" cstate="email">
            <a:extLst>
              <a:ext uri="{28A0092B-C50C-407E-A947-70E740481C1C}">
                <a14:useLocalDpi xmlns:a14="http://schemas.microsoft.com/office/drawing/2010/main"/>
              </a:ext>
            </a:extLst>
          </a:blip>
          <a:srcRect l="46665" t="12162" r="1186"/>
          <a:stretch/>
        </p:blipFill>
        <p:spPr>
          <a:xfrm>
            <a:off x="4676577" y="956719"/>
            <a:ext cx="4111822" cy="2618832"/>
          </a:xfrm>
          <a:prstGeom prst="rect">
            <a:avLst/>
          </a:prstGeom>
        </p:spPr>
      </p:pic>
      <p:pic>
        <p:nvPicPr>
          <p:cNvPr id="7" name="Picture 6" descr="dorsoventral patterning figure for zen dpp.tif"/>
          <p:cNvPicPr>
            <a:picLocks noChangeAspect="1"/>
          </p:cNvPicPr>
          <p:nvPr/>
        </p:nvPicPr>
        <p:blipFill>
          <a:blip r:embed="rId3" cstate="email">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a:ext>
            </a:extLst>
          </a:blip>
          <a:stretch>
            <a:fillRect/>
          </a:stretch>
        </p:blipFill>
        <p:spPr>
          <a:xfrm>
            <a:off x="0" y="1821834"/>
            <a:ext cx="4676577" cy="3507433"/>
          </a:xfrm>
          <a:prstGeom prst="rect">
            <a:avLst/>
          </a:prstGeom>
        </p:spPr>
      </p:pic>
      <p:pic>
        <p:nvPicPr>
          <p:cNvPr id="6" name="Picture 5" descr="Macintosh HD:Users:wiamtj:Desktop:figure 1-4.tiff"/>
          <p:cNvPicPr>
            <a:picLocks noChangeAspect="1"/>
          </p:cNvPicPr>
          <p:nvPr/>
        </p:nvPicPr>
        <p:blipFill rotWithShape="1">
          <a:blip r:embed="rId5" cstate="email">
            <a:extLst>
              <a:ext uri="{28A0092B-C50C-407E-A947-70E740481C1C}">
                <a14:useLocalDpi xmlns:a14="http://schemas.microsoft.com/office/drawing/2010/main"/>
              </a:ext>
            </a:extLst>
          </a:blip>
          <a:srcRect l="33202" t="3787"/>
          <a:stretch/>
        </p:blipFill>
        <p:spPr bwMode="auto">
          <a:xfrm>
            <a:off x="5181599" y="3671029"/>
            <a:ext cx="3606800" cy="2767717"/>
          </a:xfrm>
          <a:prstGeom prst="rect">
            <a:avLst/>
          </a:prstGeom>
          <a:noFill/>
          <a:ln>
            <a:noFill/>
          </a:ln>
        </p:spPr>
      </p:pic>
    </p:spTree>
    <p:extLst>
      <p:ext uri="{BB962C8B-B14F-4D97-AF65-F5344CB8AC3E}">
        <p14:creationId xmlns:p14="http://schemas.microsoft.com/office/powerpoint/2010/main" val="38623558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Papyrus"/>
        <a:ea typeface="ＭＳ Ｐゴシック"/>
        <a:cs typeface="ＭＳ Ｐゴシック"/>
      </a:majorFont>
      <a:minorFont>
        <a:latin typeface="Papyrus"/>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2211</TotalTime>
  <Words>4412</Words>
  <Application>Microsoft Macintosh PowerPoint</Application>
  <PresentationFormat>On-screen Show (4:3)</PresentationFormat>
  <Paragraphs>575</Paragraphs>
  <Slides>62</Slides>
  <Notes>32</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Office Theme</vt:lpstr>
      <vt:lpstr>Blank Presentation</vt:lpstr>
      <vt:lpstr> An Instructive Role for the Unconserved Groucho Central Region in Transcription Factor Gradient Interpretation  </vt:lpstr>
      <vt:lpstr>PowerPoint Presentation</vt:lpstr>
      <vt:lpstr>Groucho (Gro)             Groucho Marx</vt:lpstr>
      <vt:lpstr>PowerPoint Presentation</vt:lpstr>
      <vt:lpstr>PowerPoint Presentation</vt:lpstr>
      <vt:lpstr>Groucho is a pleiotropic transcriptional regulator in Drosophila Development</vt:lpstr>
      <vt:lpstr>Interpretation of transcription factor gradients: an active role for Gro</vt:lpstr>
      <vt:lpstr>PowerPoint Presentation</vt:lpstr>
      <vt:lpstr>Gro plays key roles during embryonic development </vt:lpstr>
      <vt:lpstr>Gro/TLE protein family</vt:lpstr>
      <vt:lpstr>Gro/TLE protein family</vt:lpstr>
      <vt:lpstr>Structure/Function relationships in Gro</vt:lpstr>
      <vt:lpstr>PowerPoint Presentation</vt:lpstr>
      <vt:lpstr>PowerPoint Presentation</vt:lpstr>
      <vt:lpstr>2. Chromatin association</vt:lpstr>
      <vt:lpstr>3. Interaction with histone deacetylation</vt:lpstr>
      <vt:lpstr>PowerPoint Presentation</vt:lpstr>
      <vt:lpstr>4. Interaction with the core transcriptional machinery</vt:lpstr>
      <vt:lpstr>5. Masking of activation domains</vt:lpstr>
      <vt:lpstr>Long versus short-range transcriptional repression </vt:lpstr>
      <vt:lpstr>1. Strength of the Gro/TLE interaction domain </vt:lpstr>
      <vt:lpstr>2. Competition with coactivators for repressor partners </vt:lpstr>
      <vt:lpstr> 3. Posttranslational modification </vt:lpstr>
      <vt:lpstr>4. Interactions with AES/Grg5 </vt:lpstr>
      <vt:lpstr>Outline  </vt:lpstr>
      <vt:lpstr>1: GAIN OF FUNCTION   </vt:lpstr>
      <vt:lpstr>Generating Gro Deletion Variants</vt:lpstr>
      <vt:lpstr>Gro deletion variants do not impede self-association</vt:lpstr>
      <vt:lpstr>Gro deletion variants do not impede binding to the Brk repressor</vt:lpstr>
      <vt:lpstr>Groucho roles during embryonic development</vt:lpstr>
      <vt:lpstr>GroWT overexpression and embryonic development</vt:lpstr>
      <vt:lpstr>Cuticle phenotypes resulting from overexpression of Gro variants</vt:lpstr>
      <vt:lpstr>PowerPoint Presentation</vt:lpstr>
      <vt:lpstr>qRT-PCR reveals roles for the central domains in Gro-mediated repression of embryonic target genes </vt:lpstr>
      <vt:lpstr>Interpretation of transcription factor gradients: an active role for Gro</vt:lpstr>
      <vt:lpstr>in situ reveals roles for the central domains in Gro-mediated repression of embryonic target genes </vt:lpstr>
      <vt:lpstr>Wing development as a model to study Groucho mediated repression</vt:lpstr>
      <vt:lpstr>Overexpression clones reveal roles for central domains in Gro-mediated ectopic repression of a Brk target in the wing disc</vt:lpstr>
      <vt:lpstr>GroΔCR blocks ectopic repression of a Brk target by GroWT in the wing disc</vt:lpstr>
      <vt:lpstr> 2: Nuclear Localization  Evaluate the roles of the Gro central domains in subcellular localization </vt:lpstr>
      <vt:lpstr>Subcellular localization of Gro central domain deletion variants </vt:lpstr>
      <vt:lpstr>PowerPoint Presentation</vt:lpstr>
      <vt:lpstr>PowerPoint Presentation</vt:lpstr>
      <vt:lpstr>PowerPoint Presentation</vt:lpstr>
      <vt:lpstr>3: Loss of Function</vt:lpstr>
      <vt:lpstr>Rescue with gro deletion variants</vt:lpstr>
      <vt:lpstr>PowerPoint Presentation</vt:lpstr>
      <vt:lpstr>PowerPoint Presentation</vt:lpstr>
      <vt:lpstr>PowerPoint Presentation</vt:lpstr>
      <vt:lpstr>PowerPoint Presentation</vt:lpstr>
      <vt:lpstr>Intrinsically disordered proteins (IDPs)</vt:lpstr>
      <vt:lpstr>Disordered domains are very common</vt:lpstr>
      <vt:lpstr>Evidence that the Gro central domains are intrinsically disordered</vt:lpstr>
      <vt:lpstr>Gro central domains are intrinsically disordered</vt:lpstr>
      <vt:lpstr>4: Identification of the Groucho Interactome </vt:lpstr>
      <vt:lpstr>Schematic of the methodology used for MudPIT </vt:lpstr>
      <vt:lpstr>PowerPoint Presentation</vt:lpstr>
      <vt:lpstr>PowerPoint Presentation</vt:lpstr>
      <vt:lpstr>PowerPoint Presentation</vt:lpstr>
      <vt:lpstr>PowerPoint Presentation</vt:lpstr>
      <vt:lpstr>Conclusion: a new picture of Gro</vt:lpstr>
      <vt:lpstr>Acknowledgements</vt:lpstr>
    </vt:vector>
  </TitlesOfParts>
  <Company>UCLA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Wiam Turki-Judeh</dc:creator>
  <cp:lastModifiedBy>Wiam Turki-Judeh</cp:lastModifiedBy>
  <cp:revision>155</cp:revision>
  <cp:lastPrinted>2011-04-27T17:10:50Z</cp:lastPrinted>
  <dcterms:created xsi:type="dcterms:W3CDTF">2011-04-27T05:34:08Z</dcterms:created>
  <dcterms:modified xsi:type="dcterms:W3CDTF">2011-09-02T01:37:20Z</dcterms:modified>
</cp:coreProperties>
</file>